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9"/>
  </p:notesMasterIdLst>
  <p:handoutMasterIdLst>
    <p:handoutMasterId r:id="rId20"/>
  </p:handoutMasterIdLst>
  <p:sldIdLst>
    <p:sldId id="282" r:id="rId2"/>
    <p:sldId id="257" r:id="rId3"/>
    <p:sldId id="287" r:id="rId4"/>
    <p:sldId id="310" r:id="rId5"/>
    <p:sldId id="263" r:id="rId6"/>
    <p:sldId id="268" r:id="rId7"/>
    <p:sldId id="264" r:id="rId8"/>
    <p:sldId id="265" r:id="rId9"/>
    <p:sldId id="270" r:id="rId10"/>
    <p:sldId id="271" r:id="rId11"/>
    <p:sldId id="273" r:id="rId12"/>
    <p:sldId id="274" r:id="rId13"/>
    <p:sldId id="275" r:id="rId14"/>
    <p:sldId id="272" r:id="rId15"/>
    <p:sldId id="276" r:id="rId16"/>
    <p:sldId id="277" r:id="rId17"/>
    <p:sldId id="311" r:id="rId18"/>
  </p:sldIdLst>
  <p:sldSz cx="9144000" cy="5715000" type="screen16x10"/>
  <p:notesSz cx="7099300" cy="10234613"/>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autoAdjust="0"/>
    <p:restoredTop sz="87074" autoAdjust="0"/>
  </p:normalViewPr>
  <p:slideViewPr>
    <p:cSldViewPr>
      <p:cViewPr>
        <p:scale>
          <a:sx n="81" d="100"/>
          <a:sy n="81" d="100"/>
        </p:scale>
        <p:origin x="-552" y="-60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35" d="100"/>
          <a:sy n="35" d="100"/>
        </p:scale>
        <p:origin x="-1675" y="-96"/>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52E5684-8A35-453C-8FFA-3B1A1BD2AA75}" type="datetimeFigureOut">
              <a:rPr lang="zh-CN" altLang="en-US"/>
              <a:pPr>
                <a:defRPr/>
              </a:pPr>
              <a:t>2016/12/15</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1594E17D-A3E4-4A5B-9A01-86EF6F46980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defRPr>
            </a:lvl1pPr>
          </a:lstStyle>
          <a:p>
            <a:pPr>
              <a:defRPr/>
            </a:pPr>
            <a:fld id="{66E31E35-CA37-4853-8340-B41387BDA645}" type="datetimeFigureOut">
              <a:rPr lang="zh-CN" altLang="en-US"/>
              <a:pPr>
                <a:defRPr/>
              </a:pPr>
              <a:t>2016/12/15</a:t>
            </a:fld>
            <a:endParaRPr lang="zh-CN" altLang="en-US"/>
          </a:p>
        </p:txBody>
      </p:sp>
      <p:sp>
        <p:nvSpPr>
          <p:cNvPr id="4" name="幻灯片图像占位符 3"/>
          <p:cNvSpPr>
            <a:spLocks noGrp="1" noRot="1" noChangeAspect="1"/>
          </p:cNvSpPr>
          <p:nvPr>
            <p:ph type="sldImg" idx="2"/>
          </p:nvPr>
        </p:nvSpPr>
        <p:spPr>
          <a:xfrm>
            <a:off x="481013" y="768350"/>
            <a:ext cx="6137275" cy="3836988"/>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ea typeface="+mn-ea"/>
              </a:defRPr>
            </a:lvl1pPr>
          </a:lstStyle>
          <a:p>
            <a:pPr>
              <a:defRPr/>
            </a:pPr>
            <a:fld id="{E3F694AD-1FA7-44F1-B663-557DC65AE12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89013">
              <a:spcBef>
                <a:spcPct val="0"/>
              </a:spcBef>
            </a:pPr>
            <a:endParaRPr lang="zh-CN" altLang="en-US" sz="2200" smtClean="0">
              <a:latin typeface="华文隶书" pitchFamily="2" charset="-122"/>
              <a:ea typeface="华文隶书"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6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2FCCF59-490B-44DB-A89B-674747424616}" type="datetimeFigureOut">
              <a:rPr lang="zh-CN" altLang="en-US"/>
              <a:pPr>
                <a:defRPr/>
              </a:pPr>
              <a:t>2016/12/15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71D020-94CE-4364-922A-E65DF3BABEE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EE39E98-2A36-4F7A-BB3B-43CB67413246}" type="datetimeFigureOut">
              <a:rPr lang="zh-CN" altLang="en-US"/>
              <a:pPr>
                <a:defRPr/>
              </a:pPr>
              <a:t>2016/12/15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E8C19F3-D3DF-4087-A401-CA3DB121E99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CAEA69B-81A0-4FC8-AA93-99AD76CF8DD3}" type="datetimeFigureOut">
              <a:rPr lang="zh-CN" altLang="en-US"/>
              <a:pPr>
                <a:defRPr/>
              </a:pPr>
              <a:t>2016/12/15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9818A6-9D44-4203-A53F-95C5AFA04CA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7086600" y="5397500"/>
            <a:ext cx="1879600" cy="276225"/>
          </a:xfrm>
          <a:prstGeom prst="rect">
            <a:avLst/>
          </a:prstGeom>
          <a:noFill/>
        </p:spPr>
        <p:txBody>
          <a:bodyPr wrap="none">
            <a:spAutoFit/>
          </a:bodyPr>
          <a:lstStyle/>
          <a:p>
            <a:pPr fontAlgn="auto">
              <a:spcBef>
                <a:spcPts val="0"/>
              </a:spcBef>
              <a:spcAft>
                <a:spcPts val="0"/>
              </a:spcAft>
              <a:defRPr/>
            </a:pPr>
            <a:r>
              <a:rPr lang="en-US" altLang="zh-CN" sz="1200" dirty="0">
                <a:solidFill>
                  <a:srgbClr val="7F7F7F"/>
                </a:solidFill>
                <a:latin typeface="Arial" pitchFamily="34" charset="0"/>
                <a:ea typeface="+mn-ea"/>
              </a:rPr>
              <a:t>www.dynomedia-inc.com</a:t>
            </a:r>
            <a:endParaRPr lang="zh-CN" altLang="en-US" sz="1200" dirty="0">
              <a:solidFill>
                <a:srgbClr val="7F7F7F"/>
              </a:solidFill>
              <a:latin typeface="Arial" pitchFamily="34" charset="0"/>
              <a:ea typeface="+mn-ea"/>
            </a:endParaRPr>
          </a:p>
        </p:txBody>
      </p:sp>
      <p:pic>
        <p:nvPicPr>
          <p:cNvPr id="3" name="Picture 4" descr="mtp2cover2"/>
          <p:cNvPicPr>
            <a:picLocks noChangeArrowheads="1"/>
          </p:cNvPicPr>
          <p:nvPr userDrawn="1">
            <p:custDataLst>
              <p:tags r:id="rId1"/>
            </p:custDataLst>
          </p:nvPr>
        </p:nvPicPr>
        <p:blipFill>
          <a:blip r:embed="rId3"/>
          <a:srcRect/>
          <a:stretch>
            <a:fillRect/>
          </a:stretch>
        </p:blipFill>
        <p:spPr bwMode="auto">
          <a:xfrm>
            <a:off x="0" y="952500"/>
            <a:ext cx="9144000" cy="47625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lum bright="70000" contrast="-70000"/>
            <a:extLst>
              <a:ext uri="{28A0092B-C50C-407E-A947-70E740481C1C}"/>
            </a:extLst>
          </a:blip>
          <a:srcRect l="16384" r="17456"/>
          <a:stretch/>
        </p:blipFill>
        <p:spPr>
          <a:xfrm>
            <a:off x="0" y="-17883"/>
            <a:ext cx="5671457" cy="5715000"/>
          </a:xfrm>
          <a:prstGeom prst="rect">
            <a:avLst/>
          </a:prstGeom>
          <a:solidFill>
            <a:srgbClr val="FFFFFF"/>
          </a:solidFill>
          <a:effectLst>
            <a:softEdge rad="317500"/>
          </a:effectLst>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1493182-3B4F-4804-BE53-757136E1D89D}" type="datetimeFigureOut">
              <a:rPr lang="zh-CN" altLang="en-US"/>
              <a:pPr>
                <a:defRPr/>
              </a:pPr>
              <a:t>2016/12/15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C39BD5-7A83-4793-8045-E4DB2B0B96F7}"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9"/>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6744E6C-A54E-4276-8305-63052C64E828}" type="datetimeFigureOut">
              <a:rPr lang="zh-CN" altLang="en-US"/>
              <a:pPr>
                <a:defRPr/>
              </a:pPr>
              <a:t>2016/12/15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7E92647-BE0D-464C-8301-D76F4FA5C181}"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25B9C3F-90E3-4881-8DEA-8347F2C85598}" type="datetimeFigureOut">
              <a:rPr lang="zh-CN" altLang="en-US"/>
              <a:pPr>
                <a:defRPr/>
              </a:pPr>
              <a:t>2016/12/15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B92399A-B250-4193-BA60-CE5C932A395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97DF5FC-4A43-4442-86A9-90CBC7CFF879}" type="datetimeFigureOut">
              <a:rPr lang="zh-CN" altLang="en-US"/>
              <a:pPr>
                <a:defRPr/>
              </a:pPr>
              <a:t>2016/12/15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4040019-8E69-4AC6-AC6D-43DF9021DAD8}"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494E91E4-A6A8-4155-8062-B5563F4B2909}" type="datetimeFigureOut">
              <a:rPr lang="zh-CN" altLang="en-US"/>
              <a:pPr>
                <a:defRPr/>
              </a:pPr>
              <a:t>2016/12/15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F534B79-1580-4753-B140-A231C4B28D7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936AEF1-F1A4-4BE7-B996-FAE228010887}" type="datetimeFigureOut">
              <a:rPr lang="zh-CN" altLang="en-US"/>
              <a:pPr>
                <a:defRPr/>
              </a:pPr>
              <a:t>2016/12/15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CDE8952-7B9A-4CEE-8ACC-DC097258B41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2754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2"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1215286-387E-43F8-9736-16A30681FD75}" type="datetimeFigureOut">
              <a:rPr lang="zh-CN" altLang="en-US"/>
              <a:pPr>
                <a:defRPr/>
              </a:pPr>
              <a:t>2016/12/15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56AD7A8-C10E-4CFC-AEE5-54BAC83BF08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497A90C-C142-47CB-81EC-34C559CBD9C6}" type="datetimeFigureOut">
              <a:rPr lang="zh-CN" altLang="en-US"/>
              <a:pPr>
                <a:defRPr/>
              </a:pPr>
              <a:t>2016/12/15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D9AC575-0B79-41DD-A5FB-E703FD2FF2F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43BC029-12D4-4768-80A8-E0F5BE04590C}" type="datetimeFigureOut">
              <a:rPr lang="zh-CN" altLang="en-US"/>
              <a:pPr>
                <a:defRPr/>
              </a:pPr>
              <a:t>2016/12/15</a:t>
            </a:fld>
            <a:endParaRPr lang="zh-CN" altLang="en-US"/>
          </a:p>
        </p:txBody>
      </p:sp>
      <p:sp>
        <p:nvSpPr>
          <p:cNvPr id="5" name="页脚占位符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117EB3FA-BADB-414A-8C03-AA1E78FEDC7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19458" name="Rectangle 6"/>
          <p:cNvSpPr>
            <a:spLocks noChangeArrowheads="1"/>
          </p:cNvSpPr>
          <p:nvPr/>
        </p:nvSpPr>
        <p:spPr bwMode="gray">
          <a:xfrm>
            <a:off x="-1588" y="1643063"/>
            <a:ext cx="9145588" cy="1076325"/>
          </a:xfrm>
          <a:prstGeom prst="rect">
            <a:avLst/>
          </a:prstGeom>
          <a:solidFill>
            <a:schemeClr val="accent1">
              <a:alpha val="72156"/>
            </a:schemeClr>
          </a:solidFill>
          <a:ln w="9525">
            <a:noFill/>
            <a:miter lim="800000"/>
            <a:headEnd/>
            <a:tailEnd/>
          </a:ln>
        </p:spPr>
        <p:txBody>
          <a:bodyPr wrap="none" anchor="ctr"/>
          <a:lstStyle/>
          <a:p>
            <a:pPr marL="342900" indent="-342900" algn="ctr" eaLnBrk="0" hangingPunct="0">
              <a:lnSpc>
                <a:spcPct val="80000"/>
              </a:lnSpc>
              <a:spcBef>
                <a:spcPct val="20000"/>
              </a:spcBef>
              <a:buFont typeface="Arial" charset="0"/>
              <a:buNone/>
            </a:pPr>
            <a:r>
              <a:rPr lang="zh-CN" altLang="en-US" sz="3200" b="1">
                <a:solidFill>
                  <a:schemeClr val="bg1"/>
                </a:solidFill>
                <a:latin typeface="Calibri" pitchFamily="34" charset="0"/>
              </a:rPr>
              <a:t>优阅外文原版电子图书</a:t>
            </a:r>
            <a:r>
              <a:rPr lang="en-US" altLang="zh-CN" sz="3200" b="1">
                <a:solidFill>
                  <a:schemeClr val="bg1"/>
                </a:solidFill>
                <a:latin typeface="Calibri" pitchFamily="34" charset="0"/>
              </a:rPr>
              <a:t>--</a:t>
            </a:r>
            <a:r>
              <a:rPr lang="zh-CN" altLang="en-US" sz="3200" b="1">
                <a:solidFill>
                  <a:schemeClr val="bg1"/>
                </a:solidFill>
                <a:latin typeface="Calibri" pitchFamily="34" charset="0"/>
              </a:rPr>
              <a:t>使用指南</a:t>
            </a:r>
            <a:endParaRPr lang="en-US" altLang="zh-CN" sz="3200" b="1">
              <a:solidFill>
                <a:schemeClr val="bg1"/>
              </a:solidFill>
              <a:latin typeface="Calibri" pitchFamily="34" charset="0"/>
            </a:endParaRPr>
          </a:p>
        </p:txBody>
      </p:sp>
      <p:sp>
        <p:nvSpPr>
          <p:cNvPr id="19459" name="Rectangle 7"/>
          <p:cNvSpPr>
            <a:spLocks noChangeArrowheads="1"/>
          </p:cNvSpPr>
          <p:nvPr/>
        </p:nvSpPr>
        <p:spPr bwMode="gray">
          <a:xfrm>
            <a:off x="0" y="2714625"/>
            <a:ext cx="9144000" cy="1682750"/>
          </a:xfrm>
          <a:prstGeom prst="rect">
            <a:avLst/>
          </a:prstGeom>
          <a:solidFill>
            <a:schemeClr val="accent1">
              <a:alpha val="72156"/>
            </a:schemeClr>
          </a:solidFill>
          <a:ln w="9525" algn="ctr">
            <a:noFill/>
            <a:miter lim="800000"/>
            <a:headEnd/>
            <a:tailEnd/>
          </a:ln>
        </p:spPr>
        <p:txBody>
          <a:bodyPr wrap="none" anchor="ctr"/>
          <a:lstStyle/>
          <a:p>
            <a:pPr algn="ctr"/>
            <a:r>
              <a:rPr lang="zh-CN" altLang="en-US" b="1">
                <a:solidFill>
                  <a:schemeClr val="bg1"/>
                </a:solidFill>
              </a:rPr>
              <a:t>北京优阅盈创科技有限公司</a:t>
            </a:r>
            <a:endParaRPr lang="en-US" altLang="zh-CN" b="1">
              <a:solidFill>
                <a:schemeClr val="bg1"/>
              </a:solidFill>
            </a:endParaRPr>
          </a:p>
          <a:p>
            <a:pPr algn="ctr"/>
            <a:r>
              <a:rPr lang="en-US" altLang="zh-CN" b="1">
                <a:solidFill>
                  <a:schemeClr val="bg1"/>
                </a:solidFill>
              </a:rPr>
              <a:t>Beijing Ureader Creativity Technology CO., ltd</a:t>
            </a:r>
          </a:p>
          <a:p>
            <a:pPr algn="ctr"/>
            <a:r>
              <a:rPr lang="en-US" altLang="zh-CN" b="1">
                <a:solidFill>
                  <a:schemeClr val="bg1"/>
                </a:solidFill>
              </a:rPr>
              <a:t>Nov 2016</a:t>
            </a:r>
            <a:endParaRPr lang="zh-CN" altLang="en-US" b="1">
              <a:solidFill>
                <a:schemeClr val="bg1"/>
              </a:solidFill>
            </a:endParaRPr>
          </a:p>
        </p:txBody>
      </p:sp>
      <p:pic>
        <p:nvPicPr>
          <p:cNvPr id="19460"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cxnSp>
        <p:nvCxnSpPr>
          <p:cNvPr id="5" name="直接连接符 4"/>
          <p:cNvCxnSpPr/>
          <p:nvPr/>
        </p:nvCxnSpPr>
        <p:spPr>
          <a:xfrm>
            <a:off x="1403350" y="2641600"/>
            <a:ext cx="6553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468758" y="705879"/>
            <a:ext cx="3781777" cy="2755123"/>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1027" name="Picture 3"/>
          <p:cNvPicPr>
            <a:picLocks noChangeAspect="1" noChangeArrowheads="1"/>
          </p:cNvPicPr>
          <p:nvPr/>
        </p:nvPicPr>
        <p:blipFill>
          <a:blip r:embed="rId3" cstate="print"/>
          <a:srcRect/>
          <a:stretch>
            <a:fillRect/>
          </a:stretch>
        </p:blipFill>
        <p:spPr bwMode="auto">
          <a:xfrm>
            <a:off x="4592765" y="1616275"/>
            <a:ext cx="3934996" cy="2741422"/>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7" name="TextBox 11"/>
          <p:cNvSpPr txBox="1">
            <a:spLocks noChangeArrowheads="1"/>
          </p:cNvSpPr>
          <p:nvPr/>
        </p:nvSpPr>
        <p:spPr bwMode="auto">
          <a:xfrm>
            <a:off x="231775" y="3937000"/>
            <a:ext cx="2127250" cy="7699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单页阅读模式，在单页阅读模式下，需要通过页码处的左右键或右边的滚动条</a:t>
            </a:r>
            <a:r>
              <a:rPr lang="zh-CN" altLang="en-US" sz="1100" dirty="0">
                <a:solidFill>
                  <a:schemeClr val="tx1">
                    <a:lumMod val="75000"/>
                    <a:lumOff val="25000"/>
                  </a:schemeClr>
                </a:solidFill>
                <a:latin typeface="+mj-ea"/>
              </a:rPr>
              <a:t>实现翻页</a:t>
            </a:r>
            <a:endParaRPr lang="zh-CN" altLang="en-US" sz="1100" dirty="0">
              <a:solidFill>
                <a:schemeClr val="tx1">
                  <a:lumMod val="75000"/>
                  <a:lumOff val="25000"/>
                </a:schemeClr>
              </a:solidFill>
              <a:latin typeface="+mj-ea"/>
              <a:ea typeface="+mj-ea"/>
            </a:endParaRPr>
          </a:p>
          <a:p>
            <a:pPr fontAlgn="auto">
              <a:spcBef>
                <a:spcPts val="0"/>
              </a:spcBef>
              <a:spcAft>
                <a:spcPts val="0"/>
              </a:spcAft>
              <a:defRPr/>
            </a:pPr>
            <a:endParaRPr lang="zh-CN" altLang="en-US" sz="1100" dirty="0">
              <a:solidFill>
                <a:schemeClr val="tx1">
                  <a:lumMod val="75000"/>
                  <a:lumOff val="25000"/>
                </a:schemeClr>
              </a:solidFill>
              <a:latin typeface="+mj-ea"/>
              <a:ea typeface="+mj-ea"/>
            </a:endParaRPr>
          </a:p>
        </p:txBody>
      </p:sp>
      <p:cxnSp>
        <p:nvCxnSpPr>
          <p:cNvPr id="8" name="直接箭头连接符 7"/>
          <p:cNvCxnSpPr/>
          <p:nvPr/>
        </p:nvCxnSpPr>
        <p:spPr>
          <a:xfrm rot="5400000">
            <a:off x="5679282" y="1321594"/>
            <a:ext cx="500062" cy="28575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3" name="TextBox 11"/>
          <p:cNvSpPr txBox="1">
            <a:spLocks noChangeArrowheads="1"/>
          </p:cNvSpPr>
          <p:nvPr/>
        </p:nvSpPr>
        <p:spPr bwMode="auto">
          <a:xfrm>
            <a:off x="5286375" y="769938"/>
            <a:ext cx="2786063" cy="6000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双页仿真阅读模式，最大可能提供实体图书的阅读效果</a:t>
            </a:r>
          </a:p>
          <a:p>
            <a:pPr fontAlgn="auto">
              <a:spcBef>
                <a:spcPts val="0"/>
              </a:spcBef>
              <a:spcAft>
                <a:spcPts val="0"/>
              </a:spcAft>
              <a:defRPr/>
            </a:pPr>
            <a:endParaRPr lang="zh-CN" altLang="en-US" sz="1100" dirty="0">
              <a:solidFill>
                <a:schemeClr val="tx1">
                  <a:lumMod val="75000"/>
                  <a:lumOff val="25000"/>
                </a:schemeClr>
              </a:solidFill>
              <a:latin typeface="+mj-ea"/>
              <a:ea typeface="+mj-ea"/>
            </a:endParaRPr>
          </a:p>
        </p:txBody>
      </p:sp>
      <p:cxnSp>
        <p:nvCxnSpPr>
          <p:cNvPr id="14" name="直接箭头连接符 13"/>
          <p:cNvCxnSpPr/>
          <p:nvPr/>
        </p:nvCxnSpPr>
        <p:spPr>
          <a:xfrm rot="5400000" flipH="1" flipV="1">
            <a:off x="1290637" y="3581401"/>
            <a:ext cx="714375" cy="28575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9" name="矩形 8"/>
          <p:cNvSpPr/>
          <p:nvPr/>
        </p:nvSpPr>
        <p:spPr>
          <a:xfrm>
            <a:off x="3357563" y="142875"/>
            <a:ext cx="1785937" cy="307975"/>
          </a:xfrm>
          <a:prstGeom prst="rect">
            <a:avLst/>
          </a:prstGeom>
        </p:spPr>
        <p:txBody>
          <a:bodyPr>
            <a:spAutoFit/>
          </a:bodyPr>
          <a:lstStyle/>
          <a:p>
            <a:pPr algn="ctr" fontAlgn="auto">
              <a:spcBef>
                <a:spcPts val="0"/>
              </a:spcBef>
              <a:spcAft>
                <a:spcPts val="0"/>
              </a:spcAft>
              <a:defRPr/>
            </a:pPr>
            <a:r>
              <a:rPr lang="zh-CN" altLang="en-US" sz="1400" dirty="0">
                <a:solidFill>
                  <a:schemeClr val="tx1">
                    <a:lumMod val="75000"/>
                    <a:lumOff val="25000"/>
                  </a:schemeClr>
                </a:solidFill>
                <a:latin typeface="+mj-ea"/>
                <a:ea typeface="+mn-ea"/>
              </a:rPr>
              <a:t>使用优阅阅读器</a:t>
            </a:r>
            <a:endParaRPr lang="zh-CN" altLang="en-US" sz="1400" dirty="0">
              <a:solidFill>
                <a:schemeClr val="tx1">
                  <a:lumMod val="75000"/>
                  <a:lumOff val="25000"/>
                </a:schemeClr>
              </a:solidFill>
              <a:latin typeface="+mj-ea"/>
              <a:ea typeface="+mn-ea"/>
            </a:endParaRPr>
          </a:p>
        </p:txBody>
      </p:sp>
      <p:pic>
        <p:nvPicPr>
          <p:cNvPr id="29705" name="Picture 2" descr="C:\Users\1\Desktop\优阅180x80.png"/>
          <p:cNvPicPr>
            <a:picLocks noChangeAspect="1" noChangeArrowheads="1"/>
          </p:cNvPicPr>
          <p:nvPr/>
        </p:nvPicPr>
        <p:blipFill>
          <a:blip r:embed="rId4"/>
          <a:srcRect/>
          <a:stretch>
            <a:fillRect/>
          </a:stretch>
        </p:blipFill>
        <p:spPr bwMode="auto">
          <a:xfrm>
            <a:off x="7596188" y="161925"/>
            <a:ext cx="1200150" cy="495300"/>
          </a:xfrm>
          <a:prstGeom prst="rect">
            <a:avLst/>
          </a:prstGeom>
          <a:noFill/>
          <a:ln w="9525">
            <a:noFill/>
            <a:miter lim="800000"/>
            <a:headEnd/>
            <a:tailEnd/>
          </a:ln>
        </p:spPr>
      </p:pic>
      <p:cxnSp>
        <p:nvCxnSpPr>
          <p:cNvPr id="12" name="直接连接符 11"/>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6"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18" name="矩形 17"/>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 name="TextBox 1"/>
          <p:cNvSpPr txBox="1"/>
          <p:nvPr/>
        </p:nvSpPr>
        <p:spPr>
          <a:xfrm>
            <a:off x="4564063" y="336550"/>
            <a:ext cx="2808287" cy="307975"/>
          </a:xfrm>
          <a:prstGeom prst="rect">
            <a:avLst/>
          </a:prstGeom>
          <a:noFill/>
        </p:spPr>
        <p:txBody>
          <a:bodyPr>
            <a:spAutoFit/>
          </a:bodyPr>
          <a:lstStyle/>
          <a:p>
            <a:pPr algn="ctr" fontAlgn="auto">
              <a:spcBef>
                <a:spcPts val="0"/>
              </a:spcBef>
              <a:spcAft>
                <a:spcPts val="0"/>
              </a:spcAft>
              <a:defRPr/>
            </a:pPr>
            <a:r>
              <a:rPr lang="zh-CN" altLang="en-US" sz="1400" dirty="0">
                <a:solidFill>
                  <a:schemeClr val="bg1">
                    <a:lumMod val="85000"/>
                  </a:schemeClr>
                </a:solidFill>
                <a:latin typeface="+mj-ea"/>
                <a:ea typeface="+mj-ea"/>
              </a:rPr>
              <a:t>使用优阅阅读器</a:t>
            </a:r>
            <a:endParaRPr lang="zh-CN" altLang="en-US" sz="1200" dirty="0">
              <a:solidFill>
                <a:schemeClr val="bg1">
                  <a:lumMod val="85000"/>
                </a:schemeClr>
              </a:solidFill>
              <a:latin typeface="+mj-ea"/>
              <a:ea typeface="+mj-ea"/>
            </a:endParaRPr>
          </a:p>
        </p:txBody>
      </p:sp>
      <p:pic>
        <p:nvPicPr>
          <p:cNvPr id="2050" name="Picture 2"/>
          <p:cNvPicPr>
            <a:picLocks noChangeAspect="1" noChangeArrowheads="1"/>
          </p:cNvPicPr>
          <p:nvPr/>
        </p:nvPicPr>
        <p:blipFill>
          <a:blip r:embed="rId2" cstate="print"/>
          <a:srcRect/>
          <a:stretch>
            <a:fillRect/>
          </a:stretch>
        </p:blipFill>
        <p:spPr bwMode="auto">
          <a:xfrm>
            <a:off x="2178827" y="809014"/>
            <a:ext cx="5158712" cy="3632662"/>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0" name="TextBox 11"/>
          <p:cNvSpPr txBox="1">
            <a:spLocks noChangeArrowheads="1"/>
          </p:cNvSpPr>
          <p:nvPr/>
        </p:nvSpPr>
        <p:spPr bwMode="auto">
          <a:xfrm>
            <a:off x="857250" y="285750"/>
            <a:ext cx="2071688" cy="2619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滑动此处游标可以放大缩小页面</a:t>
            </a:r>
          </a:p>
        </p:txBody>
      </p:sp>
      <p:cxnSp>
        <p:nvCxnSpPr>
          <p:cNvPr id="11" name="直接箭头连接符 10"/>
          <p:cNvCxnSpPr/>
          <p:nvPr/>
        </p:nvCxnSpPr>
        <p:spPr>
          <a:xfrm>
            <a:off x="1785938" y="571500"/>
            <a:ext cx="785812" cy="71437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30726"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cxnSp>
        <p:nvCxnSpPr>
          <p:cNvPr id="8" name="直接连接符 7"/>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2"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14" name="矩形 13"/>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 name="TextBox 1"/>
          <p:cNvSpPr txBox="1"/>
          <p:nvPr/>
        </p:nvSpPr>
        <p:spPr>
          <a:xfrm>
            <a:off x="4500563" y="461963"/>
            <a:ext cx="2951162" cy="307975"/>
          </a:xfrm>
          <a:prstGeom prst="rect">
            <a:avLst/>
          </a:prstGeom>
          <a:noFill/>
        </p:spPr>
        <p:txBody>
          <a:bodyPr>
            <a:spAutoFit/>
          </a:bodyPr>
          <a:lstStyle/>
          <a:p>
            <a:pPr algn="ctr" fontAlgn="auto">
              <a:spcBef>
                <a:spcPts val="0"/>
              </a:spcBef>
              <a:spcAft>
                <a:spcPts val="0"/>
              </a:spcAft>
              <a:defRPr/>
            </a:pPr>
            <a:r>
              <a:rPr lang="zh-CN" altLang="en-US" sz="1400" dirty="0">
                <a:solidFill>
                  <a:schemeClr val="bg1">
                    <a:lumMod val="85000"/>
                  </a:schemeClr>
                </a:solidFill>
                <a:latin typeface="+mj-ea"/>
                <a:ea typeface="+mj-ea"/>
              </a:rPr>
              <a:t>使用优阅阅读器</a:t>
            </a:r>
            <a:endParaRPr lang="zh-CN" altLang="en-US" sz="1200" dirty="0">
              <a:solidFill>
                <a:schemeClr val="bg1">
                  <a:lumMod val="85000"/>
                </a:schemeClr>
              </a:solidFill>
              <a:latin typeface="+mj-ea"/>
              <a:ea typeface="+mj-ea"/>
            </a:endParaRPr>
          </a:p>
        </p:txBody>
      </p:sp>
      <p:pic>
        <p:nvPicPr>
          <p:cNvPr id="3074" name="Picture 2"/>
          <p:cNvPicPr>
            <a:picLocks noChangeAspect="1" noChangeArrowheads="1"/>
          </p:cNvPicPr>
          <p:nvPr/>
        </p:nvPicPr>
        <p:blipFill>
          <a:blip r:embed="rId2" cstate="print"/>
          <a:srcRect/>
          <a:stretch>
            <a:fillRect/>
          </a:stretch>
        </p:blipFill>
        <p:spPr bwMode="auto">
          <a:xfrm>
            <a:off x="2051720" y="874729"/>
            <a:ext cx="5306362" cy="3688431"/>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0" name="TextBox 11"/>
          <p:cNvSpPr txBox="1">
            <a:spLocks noChangeArrowheads="1"/>
          </p:cNvSpPr>
          <p:nvPr/>
        </p:nvSpPr>
        <p:spPr bwMode="auto">
          <a:xfrm>
            <a:off x="771525" y="338138"/>
            <a:ext cx="1928813" cy="431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点击此处可以创建或删除读书笔记，并会保留标记。</a:t>
            </a:r>
          </a:p>
        </p:txBody>
      </p:sp>
      <p:cxnSp>
        <p:nvCxnSpPr>
          <p:cNvPr id="11" name="直接箭头连接符 10"/>
          <p:cNvCxnSpPr>
            <a:stCxn id="10" idx="3"/>
          </p:cNvCxnSpPr>
          <p:nvPr/>
        </p:nvCxnSpPr>
        <p:spPr>
          <a:xfrm>
            <a:off x="2700338" y="554038"/>
            <a:ext cx="785812" cy="64135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31750"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cxnSp>
        <p:nvCxnSpPr>
          <p:cNvPr id="8" name="直接连接符 7"/>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2"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14" name="矩形 13"/>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 name="TextBox 1"/>
          <p:cNvSpPr txBox="1"/>
          <p:nvPr/>
        </p:nvSpPr>
        <p:spPr>
          <a:xfrm>
            <a:off x="4792663" y="428625"/>
            <a:ext cx="2808287" cy="307975"/>
          </a:xfrm>
          <a:prstGeom prst="rect">
            <a:avLst/>
          </a:prstGeom>
          <a:noFill/>
        </p:spPr>
        <p:txBody>
          <a:bodyPr>
            <a:spAutoFit/>
          </a:bodyPr>
          <a:lstStyle/>
          <a:p>
            <a:pPr algn="ctr" fontAlgn="auto">
              <a:spcBef>
                <a:spcPts val="0"/>
              </a:spcBef>
              <a:spcAft>
                <a:spcPts val="0"/>
              </a:spcAft>
              <a:defRPr/>
            </a:pPr>
            <a:r>
              <a:rPr lang="zh-CN" altLang="en-US" sz="1400" dirty="0">
                <a:solidFill>
                  <a:schemeClr val="bg1">
                    <a:lumMod val="85000"/>
                  </a:schemeClr>
                </a:solidFill>
                <a:latin typeface="+mj-ea"/>
                <a:ea typeface="+mj-ea"/>
              </a:rPr>
              <a:t>使用优阅阅读器</a:t>
            </a:r>
            <a:endParaRPr lang="zh-CN" altLang="en-US" sz="1200" dirty="0">
              <a:solidFill>
                <a:schemeClr val="bg1">
                  <a:lumMod val="85000"/>
                </a:schemeClr>
              </a:solidFill>
              <a:latin typeface="+mj-ea"/>
              <a:ea typeface="+mj-ea"/>
            </a:endParaRPr>
          </a:p>
        </p:txBody>
      </p:sp>
      <p:pic>
        <p:nvPicPr>
          <p:cNvPr id="4098" name="Picture 2"/>
          <p:cNvPicPr>
            <a:picLocks noChangeAspect="1" noChangeArrowheads="1"/>
          </p:cNvPicPr>
          <p:nvPr/>
        </p:nvPicPr>
        <p:blipFill>
          <a:blip r:embed="rId2" cstate="print"/>
          <a:srcRect/>
          <a:stretch>
            <a:fillRect/>
          </a:stretch>
        </p:blipFill>
        <p:spPr bwMode="auto">
          <a:xfrm>
            <a:off x="2588492" y="969168"/>
            <a:ext cx="5594392" cy="3895665"/>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0" name="TextBox 11"/>
          <p:cNvSpPr txBox="1">
            <a:spLocks noChangeArrowheads="1"/>
          </p:cNvSpPr>
          <p:nvPr/>
        </p:nvSpPr>
        <p:spPr bwMode="auto">
          <a:xfrm>
            <a:off x="571500" y="217488"/>
            <a:ext cx="2271713" cy="76993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点击此处可以实现全书检索，检索结果会以列表的形式出现，并在文中高亮显示（黄色部分）；点击搜索结果可以直接跳转至该页</a:t>
            </a:r>
          </a:p>
        </p:txBody>
      </p:sp>
      <p:cxnSp>
        <p:nvCxnSpPr>
          <p:cNvPr id="11" name="直接箭头连接符 10"/>
          <p:cNvCxnSpPr>
            <a:stCxn id="10" idx="3"/>
          </p:cNvCxnSpPr>
          <p:nvPr/>
        </p:nvCxnSpPr>
        <p:spPr>
          <a:xfrm>
            <a:off x="2843213" y="601663"/>
            <a:ext cx="657225" cy="54133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32774"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cxnSp>
        <p:nvCxnSpPr>
          <p:cNvPr id="12" name="直接连接符 11"/>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4"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16" name="矩形 15"/>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 name="TextBox 1"/>
          <p:cNvSpPr txBox="1"/>
          <p:nvPr/>
        </p:nvSpPr>
        <p:spPr>
          <a:xfrm>
            <a:off x="4787900" y="503238"/>
            <a:ext cx="2808288" cy="307975"/>
          </a:xfrm>
          <a:prstGeom prst="rect">
            <a:avLst/>
          </a:prstGeom>
          <a:noFill/>
        </p:spPr>
        <p:txBody>
          <a:bodyPr>
            <a:spAutoFit/>
          </a:bodyPr>
          <a:lstStyle/>
          <a:p>
            <a:pPr algn="ctr" fontAlgn="auto">
              <a:spcBef>
                <a:spcPts val="0"/>
              </a:spcBef>
              <a:spcAft>
                <a:spcPts val="0"/>
              </a:spcAft>
              <a:defRPr/>
            </a:pPr>
            <a:r>
              <a:rPr lang="zh-CN" altLang="en-US" sz="1400" dirty="0">
                <a:solidFill>
                  <a:schemeClr val="bg1">
                    <a:lumMod val="85000"/>
                  </a:schemeClr>
                </a:solidFill>
                <a:latin typeface="+mj-ea"/>
                <a:ea typeface="+mj-ea"/>
              </a:rPr>
              <a:t>使用优阅阅读器</a:t>
            </a:r>
            <a:endParaRPr lang="zh-CN" altLang="en-US" sz="1200" dirty="0">
              <a:solidFill>
                <a:schemeClr val="bg1">
                  <a:lumMod val="85000"/>
                </a:schemeClr>
              </a:solidFill>
              <a:latin typeface="+mj-ea"/>
              <a:ea typeface="+mj-ea"/>
            </a:endParaRPr>
          </a:p>
        </p:txBody>
      </p:sp>
      <p:pic>
        <p:nvPicPr>
          <p:cNvPr id="4099" name="Picture 3"/>
          <p:cNvPicPr>
            <a:picLocks noChangeAspect="1" noChangeArrowheads="1"/>
          </p:cNvPicPr>
          <p:nvPr/>
        </p:nvPicPr>
        <p:blipFill>
          <a:blip r:embed="rId2" cstate="print"/>
          <a:srcRect/>
          <a:stretch>
            <a:fillRect/>
          </a:stretch>
        </p:blipFill>
        <p:spPr bwMode="auto">
          <a:xfrm>
            <a:off x="2483768" y="1045360"/>
            <a:ext cx="5279814" cy="3624278"/>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1" name="直接箭头连接符 10"/>
          <p:cNvCxnSpPr>
            <a:stCxn id="10" idx="3"/>
          </p:cNvCxnSpPr>
          <p:nvPr/>
        </p:nvCxnSpPr>
        <p:spPr>
          <a:xfrm>
            <a:off x="3013075" y="660400"/>
            <a:ext cx="727075" cy="5715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33797"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sp>
        <p:nvSpPr>
          <p:cNvPr id="9" name="TextBox 8"/>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cxnSp>
        <p:nvCxnSpPr>
          <p:cNvPr id="12" name="直接连接符 11"/>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10" name="TextBox 11"/>
          <p:cNvSpPr txBox="1">
            <a:spLocks noChangeArrowheads="1"/>
          </p:cNvSpPr>
          <p:nvPr/>
        </p:nvSpPr>
        <p:spPr bwMode="auto">
          <a:xfrm>
            <a:off x="454025" y="276225"/>
            <a:ext cx="2559050" cy="7683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点击此处可以实现在线翻译、复制原文及翻译结果。首先选中需要翻译的文字部分，选中后系统会自动弹出翻译对话框，点击翻译或复制文字即可实现操作</a:t>
            </a:r>
          </a:p>
        </p:txBody>
      </p:sp>
      <p:sp>
        <p:nvSpPr>
          <p:cNvPr id="15" name="矩形 14"/>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 name="TextBox 1"/>
          <p:cNvSpPr txBox="1"/>
          <p:nvPr/>
        </p:nvSpPr>
        <p:spPr>
          <a:xfrm>
            <a:off x="4570413" y="506413"/>
            <a:ext cx="2809875" cy="307975"/>
          </a:xfrm>
          <a:prstGeom prst="rect">
            <a:avLst/>
          </a:prstGeom>
          <a:noFill/>
        </p:spPr>
        <p:txBody>
          <a:bodyPr>
            <a:spAutoFit/>
          </a:bodyPr>
          <a:lstStyle/>
          <a:p>
            <a:pPr algn="ctr" fontAlgn="auto">
              <a:spcBef>
                <a:spcPts val="0"/>
              </a:spcBef>
              <a:spcAft>
                <a:spcPts val="0"/>
              </a:spcAft>
              <a:defRPr/>
            </a:pPr>
            <a:r>
              <a:rPr lang="zh-CN" altLang="en-US" sz="1400" dirty="0">
                <a:solidFill>
                  <a:schemeClr val="bg1">
                    <a:lumMod val="85000"/>
                  </a:schemeClr>
                </a:solidFill>
                <a:latin typeface="+mj-ea"/>
                <a:ea typeface="+mj-ea"/>
              </a:rPr>
              <a:t>使用优阅阅读器</a:t>
            </a:r>
            <a:endParaRPr lang="zh-CN" altLang="en-US" sz="1200" dirty="0">
              <a:solidFill>
                <a:schemeClr val="bg1">
                  <a:lumMod val="85000"/>
                </a:schemeClr>
              </a:solidFill>
              <a:latin typeface="+mj-ea"/>
              <a:ea typeface="+mj-ea"/>
            </a:endParaRPr>
          </a:p>
        </p:txBody>
      </p:sp>
      <p:sp>
        <p:nvSpPr>
          <p:cNvPr id="10" name="TextBox 11"/>
          <p:cNvSpPr txBox="1">
            <a:spLocks noChangeArrowheads="1"/>
          </p:cNvSpPr>
          <p:nvPr/>
        </p:nvSpPr>
        <p:spPr bwMode="auto">
          <a:xfrm>
            <a:off x="1331913" y="265113"/>
            <a:ext cx="2382837" cy="6000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点击此处可以实现图文截屏。点击此功能键，通过左键选取需要截取的文字或图像，松开左键保存到指定位置</a:t>
            </a:r>
          </a:p>
        </p:txBody>
      </p:sp>
      <p:pic>
        <p:nvPicPr>
          <p:cNvPr id="5122" name="Picture 2"/>
          <p:cNvPicPr>
            <a:picLocks noChangeAspect="1" noChangeArrowheads="1"/>
          </p:cNvPicPr>
          <p:nvPr/>
        </p:nvPicPr>
        <p:blipFill>
          <a:blip r:embed="rId2" cstate="print"/>
          <a:srcRect/>
          <a:stretch>
            <a:fillRect/>
          </a:stretch>
        </p:blipFill>
        <p:spPr bwMode="auto">
          <a:xfrm>
            <a:off x="2051720" y="1057300"/>
            <a:ext cx="5208834" cy="3350355"/>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1" name="直接箭头连接符 10"/>
          <p:cNvCxnSpPr/>
          <p:nvPr/>
        </p:nvCxnSpPr>
        <p:spPr>
          <a:xfrm rot="16200000" flipH="1">
            <a:off x="3714750" y="571500"/>
            <a:ext cx="642938" cy="64293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34822"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sp>
        <p:nvSpPr>
          <p:cNvPr id="9" name="TextBox 8"/>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50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50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50000"/>
                </a:schemeClr>
              </a:solidFill>
              <a:latin typeface="Arial Unicode MS" pitchFamily="34" charset="-122"/>
              <a:ea typeface="Arial Unicode MS" pitchFamily="34" charset="-122"/>
              <a:cs typeface="Arial Unicode MS" pitchFamily="34" charset="-122"/>
            </a:endParaRPr>
          </a:p>
        </p:txBody>
      </p:sp>
      <p:sp>
        <p:nvSpPr>
          <p:cNvPr id="12" name="Oval 20"/>
          <p:cNvSpPr>
            <a:spLocks/>
          </p:cNvSpPr>
          <p:nvPr/>
        </p:nvSpPr>
        <p:spPr bwMode="auto">
          <a:xfrm>
            <a:off x="7448550" y="5194300"/>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3" name="矩形 2"/>
          <p:cNvSpPr/>
          <p:nvPr/>
        </p:nvSpPr>
        <p:spPr>
          <a:xfrm>
            <a:off x="1187450" y="5343525"/>
            <a:ext cx="6192838" cy="44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
        <p:nvSpPr>
          <p:cNvPr id="4" name="矩形 3"/>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2" name="TextBox 1"/>
          <p:cNvSpPr txBox="1"/>
          <p:nvPr/>
        </p:nvSpPr>
        <p:spPr>
          <a:xfrm>
            <a:off x="4570413" y="608013"/>
            <a:ext cx="2809875" cy="307975"/>
          </a:xfrm>
          <a:prstGeom prst="rect">
            <a:avLst/>
          </a:prstGeom>
          <a:noFill/>
        </p:spPr>
        <p:txBody>
          <a:bodyPr>
            <a:spAutoFit/>
          </a:bodyPr>
          <a:lstStyle/>
          <a:p>
            <a:pPr algn="ctr" fontAlgn="auto">
              <a:spcBef>
                <a:spcPts val="0"/>
              </a:spcBef>
              <a:spcAft>
                <a:spcPts val="0"/>
              </a:spcAft>
              <a:defRPr/>
            </a:pPr>
            <a:r>
              <a:rPr lang="zh-CN" altLang="en-US" sz="1400" dirty="0">
                <a:solidFill>
                  <a:schemeClr val="bg1">
                    <a:lumMod val="85000"/>
                  </a:schemeClr>
                </a:solidFill>
                <a:latin typeface="+mj-ea"/>
                <a:ea typeface="+mj-ea"/>
              </a:rPr>
              <a:t>使用优阅阅读器</a:t>
            </a:r>
            <a:endParaRPr lang="zh-CN" altLang="en-US" sz="1200" dirty="0">
              <a:solidFill>
                <a:schemeClr val="bg1">
                  <a:lumMod val="85000"/>
                </a:schemeClr>
              </a:solidFill>
              <a:latin typeface="+mj-ea"/>
              <a:ea typeface="+mj-ea"/>
            </a:endParaRPr>
          </a:p>
        </p:txBody>
      </p:sp>
      <p:sp>
        <p:nvSpPr>
          <p:cNvPr id="10" name="TextBox 11"/>
          <p:cNvSpPr txBox="1">
            <a:spLocks noChangeArrowheads="1"/>
          </p:cNvSpPr>
          <p:nvPr/>
        </p:nvSpPr>
        <p:spPr bwMode="auto">
          <a:xfrm>
            <a:off x="1535113" y="273050"/>
            <a:ext cx="3214687" cy="7683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设置标签，方便再次登录时直接打开上次阅读时停留的页面或因其他需要设置的页面标签。鼠标停留在阅读界面中的左、右上角，会出现提示加书签的功能，点击左键即可完成，如下图所示</a:t>
            </a:r>
          </a:p>
        </p:txBody>
      </p:sp>
      <p:pic>
        <p:nvPicPr>
          <p:cNvPr id="6146" name="Picture 2"/>
          <p:cNvPicPr>
            <a:picLocks noChangeAspect="1" noChangeArrowheads="1"/>
          </p:cNvPicPr>
          <p:nvPr/>
        </p:nvPicPr>
        <p:blipFill>
          <a:blip r:embed="rId2" cstate="print"/>
          <a:srcRect/>
          <a:stretch>
            <a:fillRect/>
          </a:stretch>
        </p:blipFill>
        <p:spPr bwMode="auto">
          <a:xfrm>
            <a:off x="2071667" y="1125198"/>
            <a:ext cx="4999078" cy="3464602"/>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1" name="直接箭头连接符 10"/>
          <p:cNvCxnSpPr>
            <a:stCxn id="10" idx="2"/>
          </p:cNvCxnSpPr>
          <p:nvPr/>
        </p:nvCxnSpPr>
        <p:spPr>
          <a:xfrm flipH="1">
            <a:off x="2392363" y="1041400"/>
            <a:ext cx="749300" cy="58896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35846"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cxnSp>
        <p:nvCxnSpPr>
          <p:cNvPr id="8" name="直接连接符 7"/>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2"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14" name="矩形 13"/>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600"/>
              </a:spcAft>
              <a:defRPr/>
            </a:pPr>
            <a:r>
              <a:rPr lang="zh-CN" altLang="en-US" sz="2000" b="1" i="1" dirty="0">
                <a:solidFill>
                  <a:srgbClr val="0070C0"/>
                </a:solidFill>
                <a:latin typeface="+mj-ea"/>
              </a:rPr>
              <a:t>  感谢</a:t>
            </a:r>
            <a:r>
              <a:rPr lang="zh-CN" altLang="en-US" sz="2000" b="1" i="1" dirty="0">
                <a:solidFill>
                  <a:srgbClr val="0070C0"/>
                </a:solidFill>
                <a:latin typeface="+mj-ea"/>
              </a:rPr>
              <a:t>您了解并支持优阅外文原版电子书</a:t>
            </a:r>
            <a:endParaRPr lang="en-US" altLang="zh-CN" sz="2000" b="1" i="1" dirty="0">
              <a:solidFill>
                <a:srgbClr val="0070C0"/>
              </a:solidFill>
              <a:latin typeface="+mj-ea"/>
            </a:endParaRPr>
          </a:p>
          <a:p>
            <a:pPr algn="ctr" fontAlgn="auto">
              <a:lnSpc>
                <a:spcPct val="150000"/>
              </a:lnSpc>
              <a:spcBef>
                <a:spcPts val="0"/>
              </a:spcBef>
              <a:spcAft>
                <a:spcPts val="600"/>
              </a:spcAft>
              <a:defRPr/>
            </a:pPr>
            <a:r>
              <a:rPr lang="zh-CN" altLang="en-US" sz="1600" dirty="0">
                <a:solidFill>
                  <a:schemeClr val="tx1">
                    <a:lumMod val="75000"/>
                    <a:lumOff val="25000"/>
                  </a:schemeClr>
                </a:solidFill>
                <a:latin typeface="+mj-ea"/>
              </a:rPr>
              <a:t>   </a:t>
            </a:r>
            <a:r>
              <a:rPr lang="zh-CN" altLang="en-US" sz="1600" b="1" dirty="0">
                <a:solidFill>
                  <a:schemeClr val="tx1">
                    <a:lumMod val="75000"/>
                    <a:lumOff val="25000"/>
                  </a:schemeClr>
                </a:solidFill>
                <a:latin typeface="+mj-ea"/>
              </a:rPr>
              <a:t>思</a:t>
            </a:r>
            <a:r>
              <a:rPr lang="zh-CN" altLang="en-US" sz="1600" b="1" dirty="0">
                <a:solidFill>
                  <a:schemeClr val="tx1">
                    <a:lumMod val="75000"/>
                    <a:lumOff val="25000"/>
                  </a:schemeClr>
                </a:solidFill>
                <a:latin typeface="+mj-ea"/>
              </a:rPr>
              <a:t>无桎，学无界。</a:t>
            </a:r>
            <a:endParaRPr lang="en-US" altLang="zh-CN" sz="1600" b="1" dirty="0">
              <a:solidFill>
                <a:schemeClr val="tx1">
                  <a:lumMod val="75000"/>
                  <a:lumOff val="25000"/>
                </a:schemeClr>
              </a:solidFill>
              <a:latin typeface="+mj-ea"/>
            </a:endParaRPr>
          </a:p>
          <a:p>
            <a:pPr fontAlgn="auto">
              <a:lnSpc>
                <a:spcPct val="150000"/>
              </a:lnSpc>
              <a:spcBef>
                <a:spcPts val="0"/>
              </a:spcBef>
              <a:spcAft>
                <a:spcPts val="600"/>
              </a:spcAft>
              <a:defRPr/>
            </a:pPr>
            <a:r>
              <a:rPr lang="zh-CN" altLang="en-US" sz="1600" dirty="0">
                <a:solidFill>
                  <a:schemeClr val="tx1">
                    <a:lumMod val="75000"/>
                    <a:lumOff val="25000"/>
                  </a:schemeClr>
                </a:solidFill>
                <a:latin typeface="+mj-ea"/>
              </a:rPr>
              <a:t>                       我们</a:t>
            </a:r>
            <a:r>
              <a:rPr lang="zh-CN" altLang="en-US" sz="1600" dirty="0">
                <a:solidFill>
                  <a:schemeClr val="tx1">
                    <a:lumMod val="75000"/>
                    <a:lumOff val="25000"/>
                  </a:schemeClr>
                </a:solidFill>
                <a:latin typeface="+mj-ea"/>
              </a:rPr>
              <a:t>始终致力于优秀数字图书资源的引进与分享</a:t>
            </a:r>
            <a:r>
              <a:rPr lang="zh-CN" altLang="en-US" sz="1600" dirty="0">
                <a:solidFill>
                  <a:schemeClr val="tx1">
                    <a:lumMod val="75000"/>
                    <a:lumOff val="25000"/>
                  </a:schemeClr>
                </a:solidFill>
                <a:latin typeface="+mj-ea"/>
              </a:rPr>
              <a:t>，</a:t>
            </a:r>
            <a:endParaRPr lang="en-US" altLang="zh-CN" sz="1600" dirty="0">
              <a:solidFill>
                <a:schemeClr val="tx1">
                  <a:lumMod val="75000"/>
                  <a:lumOff val="25000"/>
                </a:schemeClr>
              </a:solidFill>
              <a:latin typeface="+mj-ea"/>
            </a:endParaRPr>
          </a:p>
          <a:p>
            <a:pPr fontAlgn="auto">
              <a:lnSpc>
                <a:spcPct val="150000"/>
              </a:lnSpc>
              <a:spcBef>
                <a:spcPts val="0"/>
              </a:spcBef>
              <a:spcAft>
                <a:spcPts val="600"/>
              </a:spcAft>
              <a:defRPr/>
            </a:pPr>
            <a:r>
              <a:rPr lang="zh-CN" altLang="en-US" sz="1600" dirty="0">
                <a:solidFill>
                  <a:schemeClr val="tx1">
                    <a:lumMod val="75000"/>
                    <a:lumOff val="25000"/>
                  </a:schemeClr>
                </a:solidFill>
                <a:latin typeface="+mj-ea"/>
              </a:rPr>
              <a:t>                       并</a:t>
            </a:r>
            <a:r>
              <a:rPr lang="zh-CN" altLang="en-US" sz="1600" dirty="0">
                <a:solidFill>
                  <a:schemeClr val="tx1">
                    <a:lumMod val="75000"/>
                    <a:lumOff val="25000"/>
                  </a:schemeClr>
                </a:solidFill>
                <a:latin typeface="+mj-ea"/>
              </a:rPr>
              <a:t>竭尽全力提供更好的阅读体验与服务质量，在此过程中</a:t>
            </a:r>
            <a:r>
              <a:rPr lang="zh-CN" altLang="en-US" sz="1600" dirty="0">
                <a:solidFill>
                  <a:schemeClr val="tx1">
                    <a:lumMod val="75000"/>
                    <a:lumOff val="25000"/>
                  </a:schemeClr>
                </a:solidFill>
                <a:latin typeface="+mj-ea"/>
              </a:rPr>
              <a:t>，</a:t>
            </a:r>
            <a:endParaRPr lang="en-US" altLang="zh-CN" sz="1600" dirty="0">
              <a:solidFill>
                <a:schemeClr val="tx1">
                  <a:lumMod val="75000"/>
                  <a:lumOff val="25000"/>
                </a:schemeClr>
              </a:solidFill>
              <a:latin typeface="+mj-ea"/>
            </a:endParaRPr>
          </a:p>
          <a:p>
            <a:pPr fontAlgn="auto">
              <a:lnSpc>
                <a:spcPct val="150000"/>
              </a:lnSpc>
              <a:spcBef>
                <a:spcPts val="0"/>
              </a:spcBef>
              <a:spcAft>
                <a:spcPts val="600"/>
              </a:spcAft>
              <a:defRPr/>
            </a:pPr>
            <a:r>
              <a:rPr lang="zh-CN" altLang="en-US" sz="1600" dirty="0">
                <a:solidFill>
                  <a:schemeClr val="tx1">
                    <a:lumMod val="75000"/>
                    <a:lumOff val="25000"/>
                  </a:schemeClr>
                </a:solidFill>
                <a:latin typeface="+mj-ea"/>
              </a:rPr>
              <a:t>                       感谢</a:t>
            </a:r>
            <a:r>
              <a:rPr lang="zh-CN" altLang="en-US" sz="1600" dirty="0">
                <a:solidFill>
                  <a:schemeClr val="tx1">
                    <a:lumMod val="75000"/>
                    <a:lumOff val="25000"/>
                  </a:schemeClr>
                </a:solidFill>
                <a:latin typeface="+mj-ea"/>
              </a:rPr>
              <a:t>您的参与和支持，给予我们更多的信心与动力。</a:t>
            </a:r>
            <a:endParaRPr lang="en-US" altLang="zh-CN" sz="1600" dirty="0">
              <a:solidFill>
                <a:schemeClr val="tx1">
                  <a:lumMod val="75000"/>
                  <a:lumOff val="25000"/>
                </a:schemeClr>
              </a:solidFill>
              <a:latin typeface="+mj-ea"/>
            </a:endParaRPr>
          </a:p>
        </p:txBody>
      </p:sp>
      <p:sp>
        <p:nvSpPr>
          <p:cNvPr id="4" name="TextBox 3"/>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cxnSp>
        <p:nvCxnSpPr>
          <p:cNvPr id="5" name="直接连接符 4"/>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7" name="矩形 6"/>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364163" y="0"/>
            <a:ext cx="3779837" cy="571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5" name="TextBox 4"/>
          <p:cNvSpPr txBox="1"/>
          <p:nvPr/>
        </p:nvSpPr>
        <p:spPr>
          <a:xfrm>
            <a:off x="5076825" y="1201738"/>
            <a:ext cx="2638425" cy="522287"/>
          </a:xfrm>
          <a:prstGeom prst="rect">
            <a:avLst/>
          </a:prstGeom>
          <a:noFill/>
        </p:spPr>
        <p:txBody>
          <a:bodyPr>
            <a:spAutoFit/>
          </a:bodyPr>
          <a:lstStyle/>
          <a:p>
            <a:pPr algn="r" fontAlgn="auto">
              <a:spcBef>
                <a:spcPts val="0"/>
              </a:spcBef>
              <a:spcAft>
                <a:spcPts val="0"/>
              </a:spcAft>
              <a:defRPr/>
            </a:pPr>
            <a:endParaRPr lang="en-US" altLang="zh-CN" sz="1400" dirty="0">
              <a:latin typeface="Century Gothic" pitchFamily="34" charset="0"/>
              <a:ea typeface="+mj-ea"/>
            </a:endParaRPr>
          </a:p>
          <a:p>
            <a:pPr algn="r" fontAlgn="auto">
              <a:spcBef>
                <a:spcPts val="0"/>
              </a:spcBef>
              <a:spcAft>
                <a:spcPts val="0"/>
              </a:spcAft>
              <a:defRPr/>
            </a:pPr>
            <a:endParaRPr lang="zh-CN" altLang="en-US" sz="1400" dirty="0">
              <a:latin typeface="Century Gothic" pitchFamily="34" charset="0"/>
              <a:ea typeface="+mj-ea"/>
            </a:endParaRPr>
          </a:p>
        </p:txBody>
      </p:sp>
      <p:sp>
        <p:nvSpPr>
          <p:cNvPr id="7" name="TextBox 6"/>
          <p:cNvSpPr txBox="1"/>
          <p:nvPr/>
        </p:nvSpPr>
        <p:spPr>
          <a:xfrm>
            <a:off x="941657" y="1849388"/>
            <a:ext cx="3312368" cy="1569660"/>
          </a:xfrm>
          <a:prstGeom prst="rect">
            <a:avLst/>
          </a:prstGeom>
          <a:noFill/>
          <a:effectLst/>
        </p:spPr>
        <p:txBody>
          <a:bodyPr>
            <a:spAutoFit/>
          </a:bodyPr>
          <a:lstStyle/>
          <a:p>
            <a:pPr fontAlgn="auto">
              <a:spcBef>
                <a:spcPts val="0"/>
              </a:spcBef>
              <a:spcAft>
                <a:spcPts val="0"/>
              </a:spcAft>
              <a:defRPr/>
            </a:pPr>
            <a:r>
              <a:rPr lang="en-US" altLang="zh-CN" sz="3200" dirty="0">
                <a:solidFill>
                  <a:srgbClr val="0070C0"/>
                </a:solidFill>
                <a:effectLst>
                  <a:glow rad="101600">
                    <a:schemeClr val="bg1">
                      <a:alpha val="60000"/>
                    </a:schemeClr>
                  </a:glow>
                </a:effectLst>
                <a:latin typeface="Century Gothic" pitchFamily="34" charset="0"/>
                <a:ea typeface="+mn-ea"/>
              </a:rPr>
              <a:t>Learning </a:t>
            </a:r>
          </a:p>
          <a:p>
            <a:pPr fontAlgn="auto">
              <a:spcBef>
                <a:spcPts val="0"/>
              </a:spcBef>
              <a:spcAft>
                <a:spcPts val="0"/>
              </a:spcAft>
              <a:defRPr/>
            </a:pPr>
            <a:r>
              <a:rPr lang="en-US" altLang="zh-CN" sz="3200" dirty="0">
                <a:solidFill>
                  <a:srgbClr val="0070C0"/>
                </a:solidFill>
                <a:effectLst>
                  <a:glow rad="101600">
                    <a:schemeClr val="bg1">
                      <a:alpha val="60000"/>
                    </a:schemeClr>
                  </a:glow>
                </a:effectLst>
                <a:latin typeface="Century Gothic" pitchFamily="34" charset="0"/>
                <a:ea typeface="+mn-ea"/>
              </a:rPr>
              <a:t>    without</a:t>
            </a:r>
          </a:p>
          <a:p>
            <a:pPr fontAlgn="auto">
              <a:spcBef>
                <a:spcPts val="0"/>
              </a:spcBef>
              <a:spcAft>
                <a:spcPts val="0"/>
              </a:spcAft>
              <a:defRPr/>
            </a:pPr>
            <a:r>
              <a:rPr lang="en-US" altLang="zh-CN" sz="3200" dirty="0">
                <a:solidFill>
                  <a:srgbClr val="0070C0"/>
                </a:solidFill>
                <a:effectLst>
                  <a:glow rad="101600">
                    <a:schemeClr val="bg1">
                      <a:alpha val="60000"/>
                    </a:schemeClr>
                  </a:glow>
                </a:effectLst>
                <a:latin typeface="Century Gothic" pitchFamily="34" charset="0"/>
                <a:ea typeface="+mn-ea"/>
              </a:rPr>
              <a:t> </a:t>
            </a:r>
            <a:r>
              <a:rPr lang="en-US" altLang="zh-CN" sz="3200" dirty="0">
                <a:solidFill>
                  <a:srgbClr val="0070C0"/>
                </a:solidFill>
                <a:effectLst>
                  <a:glow rad="101600">
                    <a:schemeClr val="bg1">
                      <a:alpha val="60000"/>
                    </a:schemeClr>
                  </a:glow>
                </a:effectLst>
                <a:latin typeface="Century Gothic" pitchFamily="34" charset="0"/>
                <a:ea typeface="+mn-ea"/>
              </a:rPr>
              <a:t>       Boundary.</a:t>
            </a:r>
            <a:endParaRPr lang="zh-CN" altLang="en-US" sz="3200" dirty="0">
              <a:solidFill>
                <a:srgbClr val="0070C0"/>
              </a:solidFill>
              <a:effectLst>
                <a:glow rad="101600">
                  <a:schemeClr val="bg1">
                    <a:alpha val="60000"/>
                  </a:schemeClr>
                </a:glow>
              </a:effectLst>
              <a:latin typeface="Century Gothic" pitchFamily="34" charset="0"/>
              <a:ea typeface="+mn-ea"/>
            </a:endParaRPr>
          </a:p>
        </p:txBody>
      </p:sp>
      <p:sp>
        <p:nvSpPr>
          <p:cNvPr id="45057" name="Rectangle 1"/>
          <p:cNvSpPr>
            <a:spLocks noChangeArrowheads="1"/>
          </p:cNvSpPr>
          <p:nvPr/>
        </p:nvSpPr>
        <p:spPr bwMode="auto">
          <a:xfrm>
            <a:off x="5726113" y="1395413"/>
            <a:ext cx="4462462" cy="2478087"/>
          </a:xfrm>
          <a:prstGeom prst="rect">
            <a:avLst/>
          </a:prstGeom>
          <a:noFill/>
          <a:ln w="9525">
            <a:noFill/>
            <a:miter lim="800000"/>
            <a:headEnd/>
            <a:tailEnd/>
          </a:ln>
          <a:effectLst/>
        </p:spPr>
        <p:txBody>
          <a:bodyPr anchor="ctr">
            <a:spAutoFit/>
          </a:bodyPr>
          <a:lstStyle/>
          <a:p>
            <a:pPr>
              <a:defRPr/>
            </a:pPr>
            <a:r>
              <a:rPr lang="zh-CN" sz="2000" b="1" dirty="0">
                <a:latin typeface="+mn-ea"/>
                <a:ea typeface="+mn-ea"/>
                <a:cs typeface="Times New Roman" pitchFamily="18" charset="0"/>
              </a:rPr>
              <a:t>目录 </a:t>
            </a:r>
            <a:endParaRPr lang="zh-CN" sz="2000" b="1" dirty="0">
              <a:latin typeface="+mn-ea"/>
              <a:ea typeface="+mn-ea"/>
            </a:endParaRPr>
          </a:p>
          <a:p>
            <a:pPr eaLnBrk="0" hangingPunct="0">
              <a:lnSpc>
                <a:spcPct val="150000"/>
              </a:lnSpc>
              <a:defRPr/>
            </a:pPr>
            <a:r>
              <a:rPr lang="zh-CN" sz="1600" dirty="0">
                <a:latin typeface="华文细黑" pitchFamily="2" charset="-122"/>
                <a:ea typeface="华文细黑" pitchFamily="2" charset="-122"/>
                <a:cs typeface="Times New Roman" pitchFamily="18" charset="0"/>
              </a:rPr>
              <a:t>一、</a:t>
            </a:r>
            <a:r>
              <a:rPr lang="zh-CN" altLang="en-US" sz="1600" dirty="0">
                <a:latin typeface="华文细黑" pitchFamily="2" charset="-122"/>
                <a:ea typeface="华文细黑" pitchFamily="2" charset="-122"/>
                <a:cs typeface="Times New Roman" pitchFamily="18" charset="0"/>
              </a:rPr>
              <a:t>登录数字图书馆 </a:t>
            </a:r>
            <a:endParaRPr lang="zh-CN" sz="1600" dirty="0">
              <a:latin typeface="华文细黑" pitchFamily="2" charset="-122"/>
              <a:ea typeface="华文细黑" pitchFamily="2" charset="-122"/>
            </a:endParaRPr>
          </a:p>
          <a:p>
            <a:pPr eaLnBrk="0" hangingPunct="0">
              <a:lnSpc>
                <a:spcPct val="150000"/>
              </a:lnSpc>
              <a:defRPr/>
            </a:pPr>
            <a:r>
              <a:rPr lang="zh-CN" sz="1600" dirty="0">
                <a:latin typeface="华文细黑" pitchFamily="2" charset="-122"/>
                <a:ea typeface="华文细黑" pitchFamily="2" charset="-122"/>
                <a:cs typeface="Times New Roman" pitchFamily="18" charset="0"/>
              </a:rPr>
              <a:t>二、</a:t>
            </a:r>
            <a:r>
              <a:rPr lang="zh-CN" altLang="en-US" sz="1600" dirty="0">
                <a:latin typeface="华文细黑" pitchFamily="2" charset="-122"/>
                <a:ea typeface="华文细黑" pitchFamily="2" charset="-122"/>
                <a:cs typeface="Times New Roman" pitchFamily="18" charset="0"/>
              </a:rPr>
              <a:t>浏览与检索</a:t>
            </a:r>
            <a:endParaRPr lang="zh-CN" altLang="en-US" sz="1600" dirty="0">
              <a:latin typeface="华文细黑" pitchFamily="2" charset="-122"/>
              <a:ea typeface="华文细黑" pitchFamily="2" charset="-122"/>
            </a:endParaRPr>
          </a:p>
          <a:p>
            <a:pPr eaLnBrk="0" hangingPunct="0">
              <a:lnSpc>
                <a:spcPct val="150000"/>
              </a:lnSpc>
              <a:defRPr/>
            </a:pPr>
            <a:r>
              <a:rPr lang="zh-CN" altLang="en-US" sz="1600" dirty="0">
                <a:latin typeface="华文细黑" pitchFamily="2" charset="-122"/>
                <a:ea typeface="华文细黑" pitchFamily="2" charset="-122"/>
                <a:cs typeface="Times New Roman" pitchFamily="18" charset="0"/>
              </a:rPr>
              <a:t>三、了解详细书目信息</a:t>
            </a:r>
            <a:endParaRPr lang="zh-CN" sz="1600" dirty="0">
              <a:latin typeface="华文细黑" pitchFamily="2" charset="-122"/>
              <a:ea typeface="华文细黑" pitchFamily="2" charset="-122"/>
            </a:endParaRPr>
          </a:p>
          <a:p>
            <a:pPr eaLnBrk="0" hangingPunct="0">
              <a:lnSpc>
                <a:spcPct val="150000"/>
              </a:lnSpc>
              <a:defRPr/>
            </a:pPr>
            <a:r>
              <a:rPr lang="zh-CN" sz="1600" dirty="0">
                <a:latin typeface="华文细黑" pitchFamily="2" charset="-122"/>
                <a:ea typeface="华文细黑" pitchFamily="2" charset="-122"/>
                <a:cs typeface="Times New Roman" pitchFamily="18" charset="0"/>
              </a:rPr>
              <a:t>四、</a:t>
            </a:r>
            <a:r>
              <a:rPr lang="zh-CN" altLang="en-US" sz="1600" dirty="0">
                <a:latin typeface="华文细黑" pitchFamily="2" charset="-122"/>
                <a:ea typeface="华文细黑" pitchFamily="2" charset="-122"/>
                <a:cs typeface="Times New Roman" pitchFamily="18" charset="0"/>
              </a:rPr>
              <a:t>使用优阅阅读器</a:t>
            </a:r>
            <a:endParaRPr lang="zh-CN" sz="1600" dirty="0">
              <a:latin typeface="华文细黑" pitchFamily="2" charset="-122"/>
              <a:ea typeface="华文细黑" pitchFamily="2" charset="-122"/>
            </a:endParaRPr>
          </a:p>
          <a:p>
            <a:pPr eaLnBrk="0" hangingPunct="0">
              <a:lnSpc>
                <a:spcPct val="150000"/>
              </a:lnSpc>
              <a:defRPr/>
            </a:pPr>
            <a:endParaRPr lang="zh-CN" sz="1400" dirty="0">
              <a:latin typeface="华文细黑" pitchFamily="2" charset="-122"/>
              <a:ea typeface="华文细黑" pitchFamily="2" charset="-122"/>
            </a:endParaRPr>
          </a:p>
          <a:p>
            <a:pPr eaLnBrk="0" hangingPunct="0">
              <a:defRPr/>
            </a:pPr>
            <a:endParaRPr lang="zh-CN" dirty="0">
              <a:latin typeface="Arial" pitchFamily="34" charset="0"/>
              <a:ea typeface="宋体" pitchFamily="2" charset="-122"/>
            </a:endParaRPr>
          </a:p>
        </p:txBody>
      </p:sp>
      <p:pic>
        <p:nvPicPr>
          <p:cNvPr id="21509" name="Picture 2" descr="C:\Users\1\Desktop\优阅180x80.png"/>
          <p:cNvPicPr>
            <a:picLocks noChangeAspect="1" noChangeArrowheads="1"/>
          </p:cNvPicPr>
          <p:nvPr/>
        </p:nvPicPr>
        <p:blipFill>
          <a:blip r:embed="rId2"/>
          <a:srcRect/>
          <a:stretch>
            <a:fillRect/>
          </a:stretch>
        </p:blipFill>
        <p:spPr bwMode="auto">
          <a:xfrm>
            <a:off x="7596188" y="161925"/>
            <a:ext cx="1200150" cy="495300"/>
          </a:xfrm>
          <a:prstGeom prst="rect">
            <a:avLst/>
          </a:prstGeom>
          <a:noFill/>
          <a:ln w="9525">
            <a:noFill/>
            <a:miter lim="800000"/>
            <a:headEnd/>
            <a:tailEnd/>
          </a:ln>
        </p:spPr>
      </p:pic>
      <p:cxnSp>
        <p:nvCxnSpPr>
          <p:cNvPr id="10" name="直接连接符 9"/>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2" name="矩形 11"/>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
        <p:nvSpPr>
          <p:cNvPr id="13" name="Oval 20"/>
          <p:cNvSpPr>
            <a:spLocks/>
          </p:cNvSpPr>
          <p:nvPr/>
        </p:nvSpPr>
        <p:spPr bwMode="auto">
          <a:xfrm>
            <a:off x="7377113" y="5197475"/>
            <a:ext cx="290512"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8" name="TextBox 7"/>
          <p:cNvSpPr txBox="1"/>
          <p:nvPr/>
        </p:nvSpPr>
        <p:spPr>
          <a:xfrm>
            <a:off x="5867400" y="1298575"/>
            <a:ext cx="2720975" cy="2787650"/>
          </a:xfrm>
          <a:prstGeom prst="rect">
            <a:avLst/>
          </a:prstGeom>
          <a:noFill/>
          <a:ln>
            <a:noFill/>
          </a:ln>
        </p:spPr>
        <p:txBody>
          <a:bodyPr>
            <a:spAutoFit/>
          </a:bodyPr>
          <a:lstStyle/>
          <a:p>
            <a:pPr indent="287338">
              <a:spcAft>
                <a:spcPts val="600"/>
              </a:spcAft>
            </a:pPr>
            <a:r>
              <a:rPr lang="zh-CN" altLang="en-US" sz="1600" b="1">
                <a:solidFill>
                  <a:srgbClr val="0070C0"/>
                </a:solidFill>
                <a:latin typeface="宋体" charset="-122"/>
              </a:rPr>
              <a:t>登录优阅外文原版电子图书系统平台</a:t>
            </a:r>
            <a:endParaRPr lang="en-US" altLang="zh-CN" sz="1600" b="1">
              <a:solidFill>
                <a:srgbClr val="0070C0"/>
              </a:solidFill>
              <a:latin typeface="宋体" charset="-122"/>
            </a:endParaRPr>
          </a:p>
          <a:p>
            <a:pPr indent="287338">
              <a:spcAft>
                <a:spcPts val="600"/>
              </a:spcAft>
            </a:pPr>
            <a:r>
              <a:rPr lang="en-US" altLang="zh-CN" sz="1200">
                <a:solidFill>
                  <a:srgbClr val="0066CC"/>
                </a:solidFill>
                <a:latin typeface="华文细黑" pitchFamily="2" charset="-122"/>
                <a:ea typeface="华文细黑" pitchFamily="2" charset="-122"/>
              </a:rPr>
              <a:t>http://210.43.65.11:81</a:t>
            </a:r>
          </a:p>
          <a:p>
            <a:pPr indent="287338">
              <a:spcAft>
                <a:spcPts val="600"/>
              </a:spcAft>
            </a:pPr>
            <a:r>
              <a:rPr lang="zh-CN" altLang="en-US" sz="1400">
                <a:solidFill>
                  <a:srgbClr val="404040"/>
                </a:solidFill>
                <a:latin typeface="华文细黑" pitchFamily="2" charset="-122"/>
                <a:ea typeface="华文细黑" pitchFamily="2" charset="-122"/>
              </a:rPr>
              <a:t>优阅外文原版电子书采用</a:t>
            </a:r>
            <a:r>
              <a:rPr lang="en-US" altLang="zh-CN" sz="1400">
                <a:solidFill>
                  <a:srgbClr val="404040"/>
                </a:solidFill>
                <a:latin typeface="华文细黑" pitchFamily="2" charset="-122"/>
                <a:ea typeface="华文细黑" pitchFamily="2" charset="-122"/>
              </a:rPr>
              <a:t>IP</a:t>
            </a:r>
            <a:r>
              <a:rPr lang="zh-CN" altLang="en-US" sz="1400">
                <a:solidFill>
                  <a:srgbClr val="404040"/>
                </a:solidFill>
                <a:latin typeface="华文细黑" pitchFamily="2" charset="-122"/>
                <a:ea typeface="华文细黑" pitchFamily="2" charset="-122"/>
              </a:rPr>
              <a:t>验证登录机制*，您开通试用服务后，在</a:t>
            </a:r>
            <a:r>
              <a:rPr lang="en-US" altLang="zh-CN" sz="1400">
                <a:solidFill>
                  <a:srgbClr val="404040"/>
                </a:solidFill>
                <a:latin typeface="华文细黑" pitchFamily="2" charset="-122"/>
                <a:ea typeface="华文细黑" pitchFamily="2" charset="-122"/>
              </a:rPr>
              <a:t>IP</a:t>
            </a:r>
            <a:r>
              <a:rPr lang="zh-CN" altLang="en-US" sz="1400">
                <a:solidFill>
                  <a:srgbClr val="404040"/>
                </a:solidFill>
                <a:latin typeface="华文细黑" pitchFamily="2" charset="-122"/>
                <a:ea typeface="华文细黑" pitchFamily="2" charset="-122"/>
              </a:rPr>
              <a:t>允许范围内，可直接进入优阅外文原版电子书平台。</a:t>
            </a:r>
            <a:endParaRPr lang="en-US" altLang="zh-CN" sz="1400">
              <a:solidFill>
                <a:srgbClr val="404040"/>
              </a:solidFill>
              <a:latin typeface="华文细黑" pitchFamily="2" charset="-122"/>
              <a:ea typeface="华文细黑" pitchFamily="2" charset="-122"/>
            </a:endParaRPr>
          </a:p>
          <a:p>
            <a:pPr indent="287338">
              <a:lnSpc>
                <a:spcPct val="150000"/>
              </a:lnSpc>
              <a:spcAft>
                <a:spcPts val="600"/>
              </a:spcAft>
            </a:pPr>
            <a:endParaRPr lang="en-US" altLang="zh-CN" sz="1400">
              <a:solidFill>
                <a:srgbClr val="404040"/>
              </a:solidFill>
              <a:latin typeface="宋体" charset="-122"/>
            </a:endParaRPr>
          </a:p>
          <a:p>
            <a:pPr indent="287338">
              <a:lnSpc>
                <a:spcPct val="150000"/>
              </a:lnSpc>
              <a:spcAft>
                <a:spcPts val="600"/>
              </a:spcAft>
            </a:pPr>
            <a:r>
              <a:rPr lang="en-US" altLang="zh-CN" sz="1200" i="1">
                <a:solidFill>
                  <a:srgbClr val="7F7F7F"/>
                </a:solidFill>
                <a:latin typeface="宋体" charset="-122"/>
              </a:rPr>
              <a:t>*</a:t>
            </a:r>
            <a:r>
              <a:rPr lang="zh-CN" altLang="en-US" sz="1200" i="1">
                <a:solidFill>
                  <a:srgbClr val="7F7F7F"/>
                </a:solidFill>
                <a:latin typeface="宋体" charset="-122"/>
              </a:rPr>
              <a:t>该页面及登录方式适用于普通用户，特殊用户可根据需求定制。</a:t>
            </a:r>
            <a:endParaRPr lang="en-US" altLang="zh-CN" sz="1200" i="1">
              <a:solidFill>
                <a:srgbClr val="7F7F7F"/>
              </a:solidFill>
              <a:latin typeface="宋体" charset="-122"/>
            </a:endParaRPr>
          </a:p>
        </p:txBody>
      </p:sp>
      <p:pic>
        <p:nvPicPr>
          <p:cNvPr id="1027" name="Picture 3" descr="C:\Program Files\Tencent\QQ\Users\1539205392\Image\P5{4`0XW8KIZE8U9EL4UDED.jpg"/>
          <p:cNvPicPr>
            <a:picLocks noChangeAspect="1" noChangeArrowheads="1"/>
          </p:cNvPicPr>
          <p:nvPr/>
        </p:nvPicPr>
        <p:blipFill>
          <a:blip r:embed="rId2" cstate="print"/>
          <a:srcRect l="22144" r="22857" b="19082"/>
          <a:stretch>
            <a:fillRect/>
          </a:stretch>
        </p:blipFill>
        <p:spPr bwMode="auto">
          <a:xfrm>
            <a:off x="642910" y="1203356"/>
            <a:ext cx="4245849" cy="3133033"/>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5" name="图片 4"/>
          <p:cNvPicPr>
            <a:picLocks noChangeAspect="1"/>
          </p:cNvPicPr>
          <p:nvPr/>
        </p:nvPicPr>
        <p:blipFill>
          <a:blip r:embed="rId3"/>
          <a:srcRect/>
          <a:stretch>
            <a:fillRect/>
          </a:stretch>
        </p:blipFill>
        <p:spPr bwMode="auto">
          <a:xfrm>
            <a:off x="2411413" y="404813"/>
            <a:ext cx="1843087" cy="1903412"/>
          </a:xfrm>
          <a:prstGeom prst="rect">
            <a:avLst/>
          </a:prstGeom>
          <a:noFill/>
          <a:ln w="9525">
            <a:noFill/>
            <a:miter lim="800000"/>
            <a:headEnd/>
            <a:tailEnd/>
          </a:ln>
        </p:spPr>
      </p:pic>
      <p:sp>
        <p:nvSpPr>
          <p:cNvPr id="6" name="矩形 5"/>
          <p:cNvSpPr/>
          <p:nvPr/>
        </p:nvSpPr>
        <p:spPr>
          <a:xfrm>
            <a:off x="214313" y="142875"/>
            <a:ext cx="2714625" cy="554038"/>
          </a:xfrm>
          <a:prstGeom prst="rect">
            <a:avLst/>
          </a:prstGeom>
        </p:spPr>
        <p:txBody>
          <a:bodyPr>
            <a:spAutoFit/>
          </a:bodyPr>
          <a:lstStyle/>
          <a:p>
            <a:pPr eaLnBrk="0" hangingPunct="0">
              <a:lnSpc>
                <a:spcPct val="150000"/>
              </a:lnSpc>
              <a:defRPr/>
            </a:pPr>
            <a:r>
              <a:rPr lang="zh-CN" altLang="en-US" sz="2000" b="1" dirty="0">
                <a:solidFill>
                  <a:schemeClr val="tx2">
                    <a:lumMod val="60000"/>
                    <a:lumOff val="40000"/>
                  </a:schemeClr>
                </a:solidFill>
                <a:latin typeface="华文细黑" pitchFamily="2" charset="-122"/>
                <a:ea typeface="华文细黑" pitchFamily="2" charset="-122"/>
                <a:cs typeface="Times New Roman" pitchFamily="18" charset="0"/>
              </a:rPr>
              <a:t>一、登录数字图书馆 </a:t>
            </a:r>
            <a:endParaRPr lang="zh-CN" altLang="en-US" sz="2000" b="1" dirty="0">
              <a:solidFill>
                <a:schemeClr val="tx2">
                  <a:lumMod val="60000"/>
                  <a:lumOff val="40000"/>
                </a:schemeClr>
              </a:solidFill>
              <a:latin typeface="华文细黑" pitchFamily="2" charset="-122"/>
              <a:ea typeface="华文细黑" pitchFamily="2" charset="-122"/>
            </a:endParaRPr>
          </a:p>
        </p:txBody>
      </p:sp>
      <p:sp>
        <p:nvSpPr>
          <p:cNvPr id="22534" name="矩形 6"/>
          <p:cNvSpPr>
            <a:spLocks noChangeArrowheads="1"/>
          </p:cNvSpPr>
          <p:nvPr/>
        </p:nvSpPr>
        <p:spPr bwMode="auto">
          <a:xfrm>
            <a:off x="4254500" y="2673350"/>
            <a:ext cx="635000" cy="368300"/>
          </a:xfrm>
          <a:prstGeom prst="rect">
            <a:avLst/>
          </a:prstGeom>
          <a:noFill/>
          <a:ln w="9525">
            <a:noFill/>
            <a:miter lim="800000"/>
            <a:headEnd/>
            <a:tailEnd/>
          </a:ln>
        </p:spPr>
        <p:txBody>
          <a:bodyPr wrap="none">
            <a:spAutoFit/>
          </a:bodyPr>
          <a:lstStyle/>
          <a:p>
            <a:r>
              <a:rPr lang="en-US" altLang="zh-CN" b="1">
                <a:latin typeface="华文细黑" pitchFamily="2" charset="-122"/>
                <a:ea typeface="华文细黑" pitchFamily="2" charset="-122"/>
              </a:rPr>
              <a:t>62.8</a:t>
            </a:r>
            <a:endParaRPr lang="zh-CN" altLang="en-US">
              <a:latin typeface="Calibri" pitchFamily="34" charset="0"/>
            </a:endParaRPr>
          </a:p>
        </p:txBody>
      </p:sp>
      <p:pic>
        <p:nvPicPr>
          <p:cNvPr id="22535" name="Picture 2" descr="C:\Users\1\Desktop\优阅180x80.png"/>
          <p:cNvPicPr>
            <a:picLocks noChangeAspect="1" noChangeArrowheads="1"/>
          </p:cNvPicPr>
          <p:nvPr/>
        </p:nvPicPr>
        <p:blipFill>
          <a:blip r:embed="rId4"/>
          <a:srcRect/>
          <a:stretch>
            <a:fillRect/>
          </a:stretch>
        </p:blipFill>
        <p:spPr bwMode="auto">
          <a:xfrm>
            <a:off x="7596188" y="161925"/>
            <a:ext cx="1200150" cy="495300"/>
          </a:xfrm>
          <a:prstGeom prst="rect">
            <a:avLst/>
          </a:prstGeom>
          <a:noFill/>
          <a:ln w="9525">
            <a:noFill/>
            <a:miter lim="800000"/>
            <a:headEnd/>
            <a:tailEnd/>
          </a:ln>
        </p:spPr>
      </p:pic>
      <p:cxnSp>
        <p:nvCxnSpPr>
          <p:cNvPr id="11" name="直接连接符 10"/>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4" name="矩形 13"/>
          <p:cNvSpPr/>
          <p:nvPr/>
        </p:nvSpPr>
        <p:spPr>
          <a:xfrm>
            <a:off x="1187450" y="5343525"/>
            <a:ext cx="6073775"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
        <p:nvSpPr>
          <p:cNvPr id="15" name="矩形 14"/>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
        <p:nvSpPr>
          <p:cNvPr id="13"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4" name="TextBox 3"/>
          <p:cNvSpPr txBox="1"/>
          <p:nvPr/>
        </p:nvSpPr>
        <p:spPr>
          <a:xfrm>
            <a:off x="6227763" y="1079500"/>
            <a:ext cx="2089150" cy="2354263"/>
          </a:xfrm>
          <a:prstGeom prst="rect">
            <a:avLst/>
          </a:prstGeom>
          <a:noFill/>
        </p:spPr>
        <p:txBody>
          <a:bodyPr>
            <a:spAutoFit/>
          </a:bodyPr>
          <a:lstStyle/>
          <a:p>
            <a:pPr algn="ctr" fontAlgn="auto">
              <a:spcBef>
                <a:spcPts val="0"/>
              </a:spcBef>
              <a:spcAft>
                <a:spcPts val="600"/>
              </a:spcAft>
              <a:defRPr/>
            </a:pPr>
            <a:r>
              <a:rPr lang="zh-CN" altLang="en-US" sz="1600" b="1" i="1" dirty="0">
                <a:solidFill>
                  <a:schemeClr val="tx1">
                    <a:lumMod val="75000"/>
                    <a:lumOff val="25000"/>
                  </a:schemeClr>
                </a:solidFill>
                <a:latin typeface="+mj-ea"/>
                <a:ea typeface="+mj-ea"/>
              </a:rPr>
              <a:t>中英文平台自主切换</a:t>
            </a:r>
            <a:endParaRPr lang="en-US" altLang="zh-CN" sz="1600" b="1" i="1" dirty="0">
              <a:solidFill>
                <a:schemeClr val="tx1">
                  <a:lumMod val="75000"/>
                  <a:lumOff val="25000"/>
                </a:schemeClr>
              </a:solidFill>
              <a:latin typeface="+mj-ea"/>
              <a:ea typeface="+mj-ea"/>
            </a:endParaRPr>
          </a:p>
          <a:p>
            <a:pPr indent="288000" fontAlgn="auto">
              <a:lnSpc>
                <a:spcPct val="150000"/>
              </a:lnSpc>
              <a:spcBef>
                <a:spcPts val="0"/>
              </a:spcBef>
              <a:spcAft>
                <a:spcPts val="600"/>
              </a:spcAft>
              <a:defRPr/>
            </a:pPr>
            <a:r>
              <a:rPr lang="zh-CN" altLang="en-US" sz="1400" dirty="0">
                <a:solidFill>
                  <a:schemeClr val="tx1">
                    <a:lumMod val="75000"/>
                    <a:lumOff val="25000"/>
                  </a:schemeClr>
                </a:solidFill>
                <a:latin typeface="华文细黑" pitchFamily="2" charset="-122"/>
                <a:ea typeface="华文细黑" pitchFamily="2" charset="-122"/>
              </a:rPr>
              <a:t>优阅数字图书馆系统首次进入默认为中文系统， 如果有需求可以自主切换为英文系统 </a:t>
            </a:r>
            <a:r>
              <a:rPr lang="zh-CN" altLang="en-US" sz="1400" dirty="0">
                <a:latin typeface="华文细黑" pitchFamily="2" charset="-122"/>
                <a:ea typeface="华文细黑" pitchFamily="2" charset="-122"/>
              </a:rPr>
              <a:t>。</a:t>
            </a:r>
          </a:p>
          <a:p>
            <a:pPr indent="288000" fontAlgn="auto">
              <a:spcBef>
                <a:spcPts val="0"/>
              </a:spcBef>
              <a:spcAft>
                <a:spcPts val="600"/>
              </a:spcAft>
              <a:defRPr/>
            </a:pPr>
            <a:endParaRPr lang="en-US" altLang="zh-CN" sz="1600" b="1" dirty="0">
              <a:solidFill>
                <a:srgbClr val="0070C0"/>
              </a:solidFill>
              <a:latin typeface="+mj-ea"/>
              <a:ea typeface="+mj-ea"/>
            </a:endParaRPr>
          </a:p>
          <a:p>
            <a:pPr indent="288000" fontAlgn="auto">
              <a:spcBef>
                <a:spcPts val="0"/>
              </a:spcBef>
              <a:spcAft>
                <a:spcPts val="600"/>
              </a:spcAft>
              <a:defRPr/>
            </a:pPr>
            <a:endParaRPr lang="en-US" altLang="zh-CN" sz="1600" b="1" dirty="0">
              <a:solidFill>
                <a:srgbClr val="0070C0"/>
              </a:solidFill>
              <a:latin typeface="+mj-ea"/>
              <a:ea typeface="+mj-ea"/>
            </a:endParaRPr>
          </a:p>
        </p:txBody>
      </p:sp>
      <p:sp>
        <p:nvSpPr>
          <p:cNvPr id="5" name="TextBox 4"/>
          <p:cNvSpPr txBox="1"/>
          <p:nvPr/>
        </p:nvSpPr>
        <p:spPr>
          <a:xfrm>
            <a:off x="1214438" y="2071688"/>
            <a:ext cx="428625" cy="261937"/>
          </a:xfrm>
          <a:prstGeom prst="rect">
            <a:avLst/>
          </a:prstGeom>
          <a:noFill/>
        </p:spPr>
        <p:txBody>
          <a:bodyPr>
            <a:spAutoFit/>
          </a:bodyPr>
          <a:lstStyle/>
          <a:p>
            <a:pPr indent="288000" fontAlgn="auto">
              <a:spcBef>
                <a:spcPts val="0"/>
              </a:spcBef>
              <a:spcAft>
                <a:spcPts val="600"/>
              </a:spcAft>
              <a:defRPr/>
            </a:pPr>
            <a:endParaRPr lang="en-US" altLang="zh-CN" sz="1100" dirty="0">
              <a:solidFill>
                <a:schemeClr val="tx1">
                  <a:lumMod val="75000"/>
                  <a:lumOff val="25000"/>
                </a:schemeClr>
              </a:solidFill>
              <a:latin typeface="+mj-ea"/>
              <a:ea typeface="+mj-ea"/>
            </a:endParaRPr>
          </a:p>
        </p:txBody>
      </p:sp>
      <p:sp>
        <p:nvSpPr>
          <p:cNvPr id="7" name="矩形 6"/>
          <p:cNvSpPr/>
          <p:nvPr/>
        </p:nvSpPr>
        <p:spPr>
          <a:xfrm>
            <a:off x="500063" y="214313"/>
            <a:ext cx="2847975" cy="400050"/>
          </a:xfrm>
          <a:prstGeom prst="rect">
            <a:avLst/>
          </a:prstGeom>
        </p:spPr>
        <p:txBody>
          <a:bodyPr>
            <a:spAutoFit/>
          </a:bodyPr>
          <a:lstStyle/>
          <a:p>
            <a:pPr fontAlgn="auto">
              <a:spcBef>
                <a:spcPts val="0"/>
              </a:spcBef>
              <a:spcAft>
                <a:spcPts val="0"/>
              </a:spcAft>
              <a:defRPr/>
            </a:pPr>
            <a:r>
              <a:rPr lang="zh-CN" altLang="en-US" sz="2000" b="1" dirty="0">
                <a:solidFill>
                  <a:schemeClr val="tx2">
                    <a:lumMod val="60000"/>
                    <a:lumOff val="40000"/>
                  </a:schemeClr>
                </a:solidFill>
                <a:latin typeface="华文细黑" pitchFamily="2" charset="-122"/>
                <a:ea typeface="华文细黑" pitchFamily="2" charset="-122"/>
                <a:cs typeface="Times New Roman" pitchFamily="18" charset="0"/>
              </a:rPr>
              <a:t>二、浏览与检索</a:t>
            </a:r>
            <a:endParaRPr lang="zh-CN" altLang="en-US" sz="2000" b="1" dirty="0">
              <a:solidFill>
                <a:schemeClr val="tx2">
                  <a:lumMod val="60000"/>
                  <a:lumOff val="40000"/>
                </a:schemeClr>
              </a:solidFill>
              <a:latin typeface="+mn-lt"/>
              <a:ea typeface="+mn-ea"/>
            </a:endParaRPr>
          </a:p>
        </p:txBody>
      </p:sp>
      <p:pic>
        <p:nvPicPr>
          <p:cNvPr id="23557" name="Picture 1" descr="C:\Users\mlp\Documents\Tencent Files\369618020\Image\C2C\`[C@[62HXLDRT85(75DUBH1.png"/>
          <p:cNvPicPr>
            <a:picLocks noChangeAspect="1" noChangeArrowheads="1"/>
          </p:cNvPicPr>
          <p:nvPr/>
        </p:nvPicPr>
        <p:blipFill>
          <a:blip r:embed="rId2"/>
          <a:srcRect/>
          <a:stretch>
            <a:fillRect/>
          </a:stretch>
        </p:blipFill>
        <p:spPr bwMode="auto">
          <a:xfrm>
            <a:off x="500063" y="1098550"/>
            <a:ext cx="5324475" cy="2914650"/>
          </a:xfrm>
          <a:prstGeom prst="rect">
            <a:avLst/>
          </a:prstGeom>
          <a:noFill/>
          <a:ln w="9525">
            <a:noFill/>
            <a:miter lim="800000"/>
            <a:headEnd/>
            <a:tailEnd/>
          </a:ln>
        </p:spPr>
      </p:pic>
      <p:pic>
        <p:nvPicPr>
          <p:cNvPr id="23558"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cxnSp>
        <p:nvCxnSpPr>
          <p:cNvPr id="9" name="直接连接符 8"/>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1"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13" name="矩形 12"/>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
        <p:nvSpPr>
          <p:cNvPr id="14" name="Oval 20"/>
          <p:cNvSpPr>
            <a:spLocks/>
          </p:cNvSpPr>
          <p:nvPr/>
        </p:nvSpPr>
        <p:spPr bwMode="auto">
          <a:xfrm>
            <a:off x="6154738" y="1201738"/>
            <a:ext cx="146050" cy="144462"/>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4" name="TextBox 3"/>
          <p:cNvSpPr txBox="1"/>
          <p:nvPr/>
        </p:nvSpPr>
        <p:spPr>
          <a:xfrm>
            <a:off x="5795963" y="1560513"/>
            <a:ext cx="2592387" cy="2154237"/>
          </a:xfrm>
          <a:prstGeom prst="rect">
            <a:avLst/>
          </a:prstGeom>
          <a:noFill/>
        </p:spPr>
        <p:txBody>
          <a:bodyPr>
            <a:spAutoFit/>
          </a:bodyPr>
          <a:lstStyle/>
          <a:p>
            <a:pPr indent="288000" fontAlgn="auto">
              <a:spcBef>
                <a:spcPts val="0"/>
              </a:spcBef>
              <a:spcAft>
                <a:spcPts val="600"/>
              </a:spcAft>
              <a:defRPr/>
            </a:pPr>
            <a:r>
              <a:rPr lang="zh-CN" altLang="en-US" sz="1600" b="1" i="1" dirty="0">
                <a:solidFill>
                  <a:schemeClr val="tx1">
                    <a:lumMod val="75000"/>
                    <a:lumOff val="25000"/>
                  </a:schemeClr>
                </a:solidFill>
                <a:latin typeface="+mj-ea"/>
                <a:ea typeface="+mj-ea"/>
              </a:rPr>
              <a:t>搜索馆藏书目</a:t>
            </a:r>
            <a:endParaRPr lang="en-US" altLang="zh-CN" sz="1600" b="1" i="1" dirty="0">
              <a:solidFill>
                <a:schemeClr val="tx1">
                  <a:lumMod val="75000"/>
                  <a:lumOff val="25000"/>
                </a:schemeClr>
              </a:solidFill>
              <a:latin typeface="+mj-ea"/>
              <a:ea typeface="+mj-ea"/>
            </a:endParaRPr>
          </a:p>
          <a:p>
            <a:pPr indent="288000" fontAlgn="auto">
              <a:lnSpc>
                <a:spcPct val="150000"/>
              </a:lnSpc>
              <a:spcBef>
                <a:spcPts val="0"/>
              </a:spcBef>
              <a:spcAft>
                <a:spcPts val="600"/>
              </a:spcAft>
              <a:defRPr/>
            </a:pPr>
            <a:r>
              <a:rPr lang="zh-CN" altLang="en-US" sz="1200" dirty="0">
                <a:solidFill>
                  <a:schemeClr val="tx1">
                    <a:lumMod val="75000"/>
                    <a:lumOff val="25000"/>
                  </a:schemeClr>
                </a:solidFill>
                <a:latin typeface="华文细黑" pitchFamily="2" charset="-122"/>
                <a:ea typeface="华文细黑" pitchFamily="2" charset="-122"/>
              </a:rPr>
              <a:t>通过题名、作者、</a:t>
            </a:r>
            <a:r>
              <a:rPr lang="en-US" altLang="zh-CN" sz="1200" dirty="0">
                <a:solidFill>
                  <a:schemeClr val="tx1">
                    <a:lumMod val="75000"/>
                    <a:lumOff val="25000"/>
                  </a:schemeClr>
                </a:solidFill>
                <a:latin typeface="Cambria Math" pitchFamily="18" charset="0"/>
                <a:ea typeface="Cambria Math" pitchFamily="18" charset="0"/>
              </a:rPr>
              <a:t>ISBN</a:t>
            </a:r>
            <a:r>
              <a:rPr lang="zh-CN" altLang="en-US" sz="1200" dirty="0">
                <a:solidFill>
                  <a:schemeClr val="tx1">
                    <a:lumMod val="75000"/>
                    <a:lumOff val="25000"/>
                  </a:schemeClr>
                </a:solidFill>
                <a:latin typeface="华文细黑" pitchFamily="2" charset="-122"/>
                <a:ea typeface="华文细黑" pitchFamily="2" charset="-122"/>
              </a:rPr>
              <a:t>等关键信息，您可以方便快捷地查找所需图书。</a:t>
            </a:r>
            <a:endParaRPr lang="en-US" altLang="zh-CN" sz="1200" dirty="0">
              <a:solidFill>
                <a:schemeClr val="tx1">
                  <a:lumMod val="75000"/>
                  <a:lumOff val="25000"/>
                </a:schemeClr>
              </a:solidFill>
              <a:latin typeface="华文细黑" pitchFamily="2" charset="-122"/>
              <a:ea typeface="华文细黑" pitchFamily="2" charset="-122"/>
            </a:endParaRPr>
          </a:p>
          <a:p>
            <a:pPr indent="288000" fontAlgn="auto">
              <a:lnSpc>
                <a:spcPct val="150000"/>
              </a:lnSpc>
              <a:spcBef>
                <a:spcPts val="0"/>
              </a:spcBef>
              <a:spcAft>
                <a:spcPts val="600"/>
              </a:spcAft>
              <a:defRPr/>
            </a:pPr>
            <a:r>
              <a:rPr lang="zh-CN" altLang="en-US" sz="1200" dirty="0">
                <a:solidFill>
                  <a:schemeClr val="tx1">
                    <a:lumMod val="75000"/>
                    <a:lumOff val="25000"/>
                  </a:schemeClr>
                </a:solidFill>
                <a:latin typeface="华文细黑" pitchFamily="2" charset="-122"/>
                <a:ea typeface="华文细黑" pitchFamily="2" charset="-122"/>
              </a:rPr>
              <a:t>检索结果页面为您提供书目所在分类、书目数量、书目列表等信息。</a:t>
            </a:r>
            <a:endParaRPr lang="en-US" altLang="zh-CN" sz="1200" dirty="0">
              <a:solidFill>
                <a:schemeClr val="tx1">
                  <a:lumMod val="75000"/>
                  <a:lumOff val="25000"/>
                </a:schemeClr>
              </a:solidFill>
              <a:latin typeface="华文细黑" pitchFamily="2" charset="-122"/>
              <a:ea typeface="华文细黑"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592983" y="785798"/>
            <a:ext cx="4796128" cy="3686167"/>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5" name="TextBox 11"/>
          <p:cNvSpPr txBox="1">
            <a:spLocks noChangeArrowheads="1"/>
          </p:cNvSpPr>
          <p:nvPr/>
        </p:nvSpPr>
        <p:spPr bwMode="auto">
          <a:xfrm>
            <a:off x="1785938" y="142875"/>
            <a:ext cx="2786062" cy="43021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可以在此输入书名、作者、出版社或文中关键字词来搜索。如输入</a:t>
            </a:r>
            <a:r>
              <a:rPr lang="en-US" altLang="zh-CN" sz="1100" dirty="0">
                <a:solidFill>
                  <a:schemeClr val="tx1">
                    <a:lumMod val="75000"/>
                    <a:lumOff val="25000"/>
                  </a:schemeClr>
                </a:solidFill>
                <a:latin typeface="+mj-ea"/>
                <a:ea typeface="+mj-ea"/>
              </a:rPr>
              <a:t>java</a:t>
            </a:r>
            <a:r>
              <a:rPr lang="zh-CN" altLang="en-US" sz="1100" dirty="0">
                <a:solidFill>
                  <a:schemeClr val="tx1">
                    <a:lumMod val="75000"/>
                    <a:lumOff val="25000"/>
                  </a:schemeClr>
                </a:solidFill>
                <a:latin typeface="+mj-ea"/>
                <a:ea typeface="+mj-ea"/>
              </a:rPr>
              <a:t>，显示结果如下。</a:t>
            </a:r>
          </a:p>
        </p:txBody>
      </p:sp>
      <p:cxnSp>
        <p:nvCxnSpPr>
          <p:cNvPr id="6" name="直接箭头连接符 5"/>
          <p:cNvCxnSpPr/>
          <p:nvPr/>
        </p:nvCxnSpPr>
        <p:spPr>
          <a:xfrm rot="5400000">
            <a:off x="2750344" y="607219"/>
            <a:ext cx="500063" cy="42862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2" name="TextBox 11"/>
          <p:cNvSpPr txBox="1">
            <a:spLocks noChangeArrowheads="1"/>
          </p:cNvSpPr>
          <p:nvPr/>
        </p:nvSpPr>
        <p:spPr bwMode="auto">
          <a:xfrm>
            <a:off x="5715000" y="857250"/>
            <a:ext cx="2786063" cy="43021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并可以在此选择是或否在该搜索结果下进行二次检索，以便于准确锁定您需要的图书。</a:t>
            </a:r>
          </a:p>
        </p:txBody>
      </p:sp>
      <p:cxnSp>
        <p:nvCxnSpPr>
          <p:cNvPr id="13" name="直接箭头连接符 12"/>
          <p:cNvCxnSpPr/>
          <p:nvPr/>
        </p:nvCxnSpPr>
        <p:spPr>
          <a:xfrm rot="10800000" flipV="1">
            <a:off x="5214938" y="1000125"/>
            <a:ext cx="500062" cy="28575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6" name="TextBox 15"/>
          <p:cNvSpPr txBox="1">
            <a:spLocks noChangeArrowheads="1"/>
          </p:cNvSpPr>
          <p:nvPr/>
        </p:nvSpPr>
        <p:spPr bwMode="auto">
          <a:xfrm>
            <a:off x="142875" y="3071813"/>
            <a:ext cx="714375" cy="9382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检索结果可以显示搜索结果所属的分类及数量。</a:t>
            </a:r>
          </a:p>
        </p:txBody>
      </p:sp>
      <p:cxnSp>
        <p:nvCxnSpPr>
          <p:cNvPr id="17" name="直接箭头连接符 16"/>
          <p:cNvCxnSpPr/>
          <p:nvPr/>
        </p:nvCxnSpPr>
        <p:spPr>
          <a:xfrm rot="5400000" flipH="1" flipV="1">
            <a:off x="428625" y="2643188"/>
            <a:ext cx="571500" cy="28575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3" name="TextBox 22"/>
          <p:cNvSpPr txBox="1">
            <a:spLocks noChangeArrowheads="1"/>
          </p:cNvSpPr>
          <p:nvPr/>
        </p:nvSpPr>
        <p:spPr bwMode="auto">
          <a:xfrm>
            <a:off x="3000375" y="4441825"/>
            <a:ext cx="1857375" cy="43021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带有此两个标签的数据支持全文检索、在线阅读。</a:t>
            </a:r>
          </a:p>
        </p:txBody>
      </p:sp>
      <p:cxnSp>
        <p:nvCxnSpPr>
          <p:cNvPr id="24" name="直接箭头连接符 23"/>
          <p:cNvCxnSpPr>
            <a:stCxn id="23" idx="0"/>
          </p:cNvCxnSpPr>
          <p:nvPr/>
        </p:nvCxnSpPr>
        <p:spPr>
          <a:xfrm flipH="1" flipV="1">
            <a:off x="3429000" y="3727450"/>
            <a:ext cx="500063" cy="71437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8" name="TextBox 17"/>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cxnSp>
        <p:nvCxnSpPr>
          <p:cNvPr id="19" name="直接连接符 18"/>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22" name="矩形 21"/>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
        <p:nvSpPr>
          <p:cNvPr id="25" name="Oval 20"/>
          <p:cNvSpPr>
            <a:spLocks/>
          </p:cNvSpPr>
          <p:nvPr/>
        </p:nvSpPr>
        <p:spPr bwMode="auto">
          <a:xfrm>
            <a:off x="5940425" y="1703388"/>
            <a:ext cx="146050" cy="146050"/>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4" name="TextBox 3"/>
          <p:cNvSpPr txBox="1"/>
          <p:nvPr/>
        </p:nvSpPr>
        <p:spPr>
          <a:xfrm>
            <a:off x="5795963" y="1560513"/>
            <a:ext cx="2592387" cy="1876425"/>
          </a:xfrm>
          <a:prstGeom prst="rect">
            <a:avLst/>
          </a:prstGeom>
          <a:noFill/>
        </p:spPr>
        <p:txBody>
          <a:bodyPr>
            <a:spAutoFit/>
          </a:bodyPr>
          <a:lstStyle/>
          <a:p>
            <a:pPr indent="288000" fontAlgn="auto">
              <a:spcBef>
                <a:spcPts val="0"/>
              </a:spcBef>
              <a:spcAft>
                <a:spcPts val="600"/>
              </a:spcAft>
              <a:defRPr/>
            </a:pPr>
            <a:r>
              <a:rPr lang="zh-CN" altLang="en-US" sz="1600" b="1" i="1" dirty="0">
                <a:solidFill>
                  <a:schemeClr val="tx1">
                    <a:lumMod val="75000"/>
                    <a:lumOff val="25000"/>
                  </a:schemeClr>
                </a:solidFill>
                <a:latin typeface="+mj-ea"/>
                <a:ea typeface="+mj-ea"/>
              </a:rPr>
              <a:t>高级检索</a:t>
            </a:r>
            <a:endParaRPr lang="en-US" altLang="zh-CN" sz="1600" b="1" i="1" dirty="0">
              <a:solidFill>
                <a:schemeClr val="tx1">
                  <a:lumMod val="75000"/>
                  <a:lumOff val="25000"/>
                </a:schemeClr>
              </a:solidFill>
              <a:latin typeface="+mj-ea"/>
              <a:ea typeface="+mj-ea"/>
            </a:endParaRPr>
          </a:p>
          <a:p>
            <a:pPr indent="288000" fontAlgn="auto">
              <a:lnSpc>
                <a:spcPct val="150000"/>
              </a:lnSpc>
              <a:spcBef>
                <a:spcPts val="0"/>
              </a:spcBef>
              <a:spcAft>
                <a:spcPts val="600"/>
              </a:spcAft>
              <a:defRPr/>
            </a:pPr>
            <a:r>
              <a:rPr lang="zh-CN" altLang="en-US" sz="1200" dirty="0">
                <a:solidFill>
                  <a:schemeClr val="tx1">
                    <a:lumMod val="75000"/>
                    <a:lumOff val="25000"/>
                  </a:schemeClr>
                </a:solidFill>
                <a:latin typeface="华文细黑" pitchFamily="2" charset="-122"/>
                <a:ea typeface="华文细黑" pitchFamily="2" charset="-122"/>
              </a:rPr>
              <a:t>通过题名、作者、出版社、</a:t>
            </a:r>
            <a:r>
              <a:rPr lang="en-US" altLang="zh-CN" sz="1200" dirty="0">
                <a:solidFill>
                  <a:schemeClr val="tx1">
                    <a:lumMod val="75000"/>
                    <a:lumOff val="25000"/>
                  </a:schemeClr>
                </a:solidFill>
                <a:latin typeface="Cambria Math" pitchFamily="18" charset="0"/>
                <a:ea typeface="Cambria Math" pitchFamily="18" charset="0"/>
              </a:rPr>
              <a:t>ISBN</a:t>
            </a:r>
            <a:r>
              <a:rPr lang="zh-CN" altLang="en-US" sz="1200" dirty="0">
                <a:solidFill>
                  <a:schemeClr val="tx1">
                    <a:lumMod val="75000"/>
                    <a:lumOff val="25000"/>
                  </a:schemeClr>
                </a:solidFill>
                <a:latin typeface="华文细黑" pitchFamily="2" charset="-122"/>
                <a:ea typeface="华文细黑" pitchFamily="2" charset="-122"/>
              </a:rPr>
              <a:t>全文检索、出版时间、语种等一项或多项的关键信息，您可以方便快捷地查找所需图书。</a:t>
            </a:r>
            <a:endParaRPr lang="en-US" altLang="zh-CN" sz="1200" dirty="0">
              <a:solidFill>
                <a:schemeClr val="tx1">
                  <a:lumMod val="75000"/>
                  <a:lumOff val="25000"/>
                </a:schemeClr>
              </a:solidFill>
              <a:latin typeface="华文细黑" pitchFamily="2" charset="-122"/>
              <a:ea typeface="华文细黑" pitchFamily="2" charset="-122"/>
            </a:endParaRPr>
          </a:p>
          <a:p>
            <a:pPr indent="288000" fontAlgn="auto">
              <a:lnSpc>
                <a:spcPct val="150000"/>
              </a:lnSpc>
              <a:spcBef>
                <a:spcPts val="0"/>
              </a:spcBef>
              <a:spcAft>
                <a:spcPts val="600"/>
              </a:spcAft>
              <a:defRPr/>
            </a:pPr>
            <a:r>
              <a:rPr lang="zh-CN" altLang="en-US" sz="1200" dirty="0">
                <a:solidFill>
                  <a:schemeClr val="tx1">
                    <a:lumMod val="75000"/>
                    <a:lumOff val="25000"/>
                  </a:schemeClr>
                </a:solidFill>
                <a:latin typeface="华文细黑" pitchFamily="2" charset="-122"/>
                <a:ea typeface="华文细黑" pitchFamily="2" charset="-122"/>
              </a:rPr>
              <a:t>包括字段检索、布尔逻辑检索。</a:t>
            </a:r>
            <a:endParaRPr lang="en-US" altLang="zh-CN" sz="1200" dirty="0">
              <a:solidFill>
                <a:schemeClr val="tx1">
                  <a:lumMod val="75000"/>
                  <a:lumOff val="25000"/>
                </a:schemeClr>
              </a:solidFill>
              <a:latin typeface="华文细黑" pitchFamily="2" charset="-122"/>
              <a:ea typeface="华文细黑" pitchFamily="2" charset="-122"/>
            </a:endParaRPr>
          </a:p>
        </p:txBody>
      </p:sp>
      <p:sp>
        <p:nvSpPr>
          <p:cNvPr id="15" name="TextBox 11"/>
          <p:cNvSpPr txBox="1">
            <a:spLocks noChangeArrowheads="1"/>
          </p:cNvSpPr>
          <p:nvPr/>
        </p:nvSpPr>
        <p:spPr bwMode="auto">
          <a:xfrm>
            <a:off x="5429250" y="714375"/>
            <a:ext cx="2357438" cy="2619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点此图标，即可进入高级检索页面。</a:t>
            </a:r>
          </a:p>
        </p:txBody>
      </p:sp>
      <p:pic>
        <p:nvPicPr>
          <p:cNvPr id="2052" name="Picture 4"/>
          <p:cNvPicPr>
            <a:picLocks noChangeAspect="1" noChangeArrowheads="1"/>
          </p:cNvPicPr>
          <p:nvPr/>
        </p:nvPicPr>
        <p:blipFill>
          <a:blip r:embed="rId2" cstate="print"/>
          <a:srcRect/>
          <a:stretch>
            <a:fillRect/>
          </a:stretch>
        </p:blipFill>
        <p:spPr bwMode="auto">
          <a:xfrm>
            <a:off x="507669" y="1101233"/>
            <a:ext cx="4842511" cy="3138486"/>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8" name="直接箭头连接符 17"/>
          <p:cNvCxnSpPr>
            <a:stCxn id="15" idx="1"/>
          </p:cNvCxnSpPr>
          <p:nvPr/>
        </p:nvCxnSpPr>
        <p:spPr>
          <a:xfrm flipH="1">
            <a:off x="4786313" y="844550"/>
            <a:ext cx="642937" cy="51276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2" name="TextBox 11"/>
          <p:cNvSpPr txBox="1">
            <a:spLocks noChangeArrowheads="1"/>
          </p:cNvSpPr>
          <p:nvPr/>
        </p:nvSpPr>
        <p:spPr bwMode="auto">
          <a:xfrm>
            <a:off x="3643313" y="1928813"/>
            <a:ext cx="1285875" cy="6000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选择条件（可以多个），并在输入框填写信息即可搜索。</a:t>
            </a:r>
          </a:p>
        </p:txBody>
      </p:sp>
      <p:cxnSp>
        <p:nvCxnSpPr>
          <p:cNvPr id="25" name="直接箭头连接符 24"/>
          <p:cNvCxnSpPr/>
          <p:nvPr/>
        </p:nvCxnSpPr>
        <p:spPr>
          <a:xfrm rot="10800000" flipV="1">
            <a:off x="2928938" y="2214563"/>
            <a:ext cx="714375" cy="22701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0"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pic>
        <p:nvPicPr>
          <p:cNvPr id="25609"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cxnSp>
        <p:nvCxnSpPr>
          <p:cNvPr id="6" name="直接连接符 5"/>
          <p:cNvCxnSpPr>
            <a:endCxn id="10" idx="2"/>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4" name="矩形 13"/>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
        <p:nvSpPr>
          <p:cNvPr id="16" name="Oval 20"/>
          <p:cNvSpPr>
            <a:spLocks/>
          </p:cNvSpPr>
          <p:nvPr/>
        </p:nvSpPr>
        <p:spPr bwMode="auto">
          <a:xfrm>
            <a:off x="5975350" y="1704975"/>
            <a:ext cx="146050" cy="146050"/>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693152" y="1084608"/>
            <a:ext cx="4471548" cy="3096344"/>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2" name="TextBox 1"/>
          <p:cNvSpPr txBox="1"/>
          <p:nvPr/>
        </p:nvSpPr>
        <p:spPr>
          <a:xfrm>
            <a:off x="285750" y="120650"/>
            <a:ext cx="2786063" cy="400050"/>
          </a:xfrm>
          <a:prstGeom prst="rect">
            <a:avLst/>
          </a:prstGeom>
          <a:noFill/>
        </p:spPr>
        <p:txBody>
          <a:bodyPr>
            <a:spAutoFit/>
          </a:bodyPr>
          <a:lstStyle/>
          <a:p>
            <a:pPr algn="ctr" fontAlgn="auto">
              <a:spcBef>
                <a:spcPts val="0"/>
              </a:spcBef>
              <a:spcAft>
                <a:spcPts val="0"/>
              </a:spcAft>
              <a:defRPr/>
            </a:pPr>
            <a:r>
              <a:rPr lang="zh-CN" altLang="en-US" sz="2000" b="1" dirty="0">
                <a:solidFill>
                  <a:schemeClr val="tx2">
                    <a:lumMod val="60000"/>
                    <a:lumOff val="40000"/>
                  </a:schemeClr>
                </a:solidFill>
                <a:latin typeface="+mj-ea"/>
                <a:ea typeface="+mj-ea"/>
              </a:rPr>
              <a:t>三、了解详细书目信息</a:t>
            </a:r>
            <a:endParaRPr lang="zh-CN" altLang="en-US" sz="2000" b="1" dirty="0">
              <a:solidFill>
                <a:schemeClr val="tx2">
                  <a:lumMod val="60000"/>
                  <a:lumOff val="40000"/>
                </a:schemeClr>
              </a:solidFill>
              <a:latin typeface="+mj-ea"/>
              <a:ea typeface="+mj-ea"/>
            </a:endParaRPr>
          </a:p>
        </p:txBody>
      </p:sp>
      <p:sp>
        <p:nvSpPr>
          <p:cNvPr id="4" name="TextBox 3"/>
          <p:cNvSpPr txBox="1"/>
          <p:nvPr/>
        </p:nvSpPr>
        <p:spPr>
          <a:xfrm>
            <a:off x="5867400" y="1533525"/>
            <a:ext cx="2592388" cy="2032000"/>
          </a:xfrm>
          <a:prstGeom prst="rect">
            <a:avLst/>
          </a:prstGeom>
          <a:noFill/>
        </p:spPr>
        <p:txBody>
          <a:bodyPr>
            <a:spAutoFit/>
          </a:bodyPr>
          <a:lstStyle/>
          <a:p>
            <a:pPr indent="288000" fontAlgn="auto">
              <a:spcBef>
                <a:spcPts val="0"/>
              </a:spcBef>
              <a:spcAft>
                <a:spcPts val="600"/>
              </a:spcAft>
              <a:defRPr/>
            </a:pPr>
            <a:r>
              <a:rPr lang="zh-CN" altLang="en-US" sz="1600" b="1" i="1" dirty="0">
                <a:solidFill>
                  <a:schemeClr val="tx1">
                    <a:lumMod val="75000"/>
                    <a:lumOff val="25000"/>
                  </a:schemeClr>
                </a:solidFill>
                <a:latin typeface="+mj-ea"/>
                <a:ea typeface="+mj-ea"/>
              </a:rPr>
              <a:t>书目详细信息</a:t>
            </a:r>
            <a:endParaRPr lang="en-US" altLang="zh-CN" sz="1600" b="1" i="1" dirty="0">
              <a:solidFill>
                <a:schemeClr val="tx1">
                  <a:lumMod val="75000"/>
                  <a:lumOff val="25000"/>
                </a:schemeClr>
              </a:solidFill>
              <a:latin typeface="+mj-ea"/>
              <a:ea typeface="+mj-ea"/>
            </a:endParaRPr>
          </a:p>
          <a:p>
            <a:pPr indent="288000" fontAlgn="auto">
              <a:lnSpc>
                <a:spcPct val="150000"/>
              </a:lnSpc>
              <a:spcBef>
                <a:spcPts val="0"/>
              </a:spcBef>
              <a:spcAft>
                <a:spcPts val="600"/>
              </a:spcAft>
              <a:defRPr/>
            </a:pPr>
            <a:r>
              <a:rPr lang="zh-CN" altLang="en-US" sz="1400" dirty="0">
                <a:solidFill>
                  <a:schemeClr val="tx1">
                    <a:lumMod val="75000"/>
                    <a:lumOff val="25000"/>
                  </a:schemeClr>
                </a:solidFill>
                <a:latin typeface="+mj-ea"/>
                <a:ea typeface="+mj-ea"/>
              </a:rPr>
              <a:t>书目详情页面为您提供包括内容简介在内的全方位信息，帮助您了解该书的大致内容，更提供“本书搜索”功能，可以快速查找书内关键信息。</a:t>
            </a:r>
            <a:endParaRPr lang="en-US" altLang="zh-CN" sz="1400" dirty="0">
              <a:solidFill>
                <a:schemeClr val="tx1">
                  <a:lumMod val="75000"/>
                  <a:lumOff val="25000"/>
                </a:schemeClr>
              </a:solidFill>
              <a:latin typeface="+mj-ea"/>
              <a:ea typeface="+mj-ea"/>
            </a:endParaRPr>
          </a:p>
        </p:txBody>
      </p:sp>
      <p:pic>
        <p:nvPicPr>
          <p:cNvPr id="4099" name="Picture 3"/>
          <p:cNvPicPr>
            <a:picLocks noChangeAspect="1" noChangeArrowheads="1"/>
          </p:cNvPicPr>
          <p:nvPr/>
        </p:nvPicPr>
        <p:blipFill>
          <a:blip r:embed="rId3" cstate="print"/>
          <a:srcRect/>
          <a:stretch>
            <a:fillRect/>
          </a:stretch>
        </p:blipFill>
        <p:spPr bwMode="auto">
          <a:xfrm>
            <a:off x="2658835" y="2857499"/>
            <a:ext cx="2792922" cy="1898402"/>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6" name="TextBox 11"/>
          <p:cNvSpPr txBox="1">
            <a:spLocks noChangeArrowheads="1"/>
          </p:cNvSpPr>
          <p:nvPr/>
        </p:nvSpPr>
        <p:spPr bwMode="auto">
          <a:xfrm>
            <a:off x="500063" y="4081463"/>
            <a:ext cx="2000250" cy="76993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点击本书搜索，输入搜索词，即可高亮显示该信息所在的页码位置，并可直接进入该页面查看。</a:t>
            </a:r>
          </a:p>
        </p:txBody>
      </p:sp>
      <p:cxnSp>
        <p:nvCxnSpPr>
          <p:cNvPr id="7" name="直接箭头连接符 6"/>
          <p:cNvCxnSpPr>
            <a:stCxn id="11" idx="1"/>
          </p:cNvCxnSpPr>
          <p:nvPr/>
        </p:nvCxnSpPr>
        <p:spPr>
          <a:xfrm flipH="1" flipV="1">
            <a:off x="2928938" y="1357313"/>
            <a:ext cx="500062" cy="43021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1" name="TextBox 11"/>
          <p:cNvSpPr txBox="1">
            <a:spLocks noChangeArrowheads="1"/>
          </p:cNvSpPr>
          <p:nvPr/>
        </p:nvSpPr>
        <p:spPr bwMode="auto">
          <a:xfrm>
            <a:off x="3429000" y="1571625"/>
            <a:ext cx="1643063" cy="43021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45720" rIns="45720">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点击此三处均可直接查看该书。</a:t>
            </a:r>
          </a:p>
        </p:txBody>
      </p:sp>
      <p:cxnSp>
        <p:nvCxnSpPr>
          <p:cNvPr id="12" name="直接箭头连接符 11"/>
          <p:cNvCxnSpPr/>
          <p:nvPr/>
        </p:nvCxnSpPr>
        <p:spPr>
          <a:xfrm rot="5400000" flipH="1" flipV="1">
            <a:off x="1821656" y="3036094"/>
            <a:ext cx="1214438" cy="11430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5" name="直接箭头连接符 14"/>
          <p:cNvCxnSpPr/>
          <p:nvPr/>
        </p:nvCxnSpPr>
        <p:spPr>
          <a:xfrm rot="10800000" flipV="1">
            <a:off x="1785938" y="1785938"/>
            <a:ext cx="1643062" cy="7143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8" name="直接箭头连接符 17"/>
          <p:cNvCxnSpPr>
            <a:stCxn id="11" idx="2"/>
          </p:cNvCxnSpPr>
          <p:nvPr/>
        </p:nvCxnSpPr>
        <p:spPr>
          <a:xfrm>
            <a:off x="4249738" y="2001838"/>
            <a:ext cx="393700" cy="28416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26636" name="Picture 2" descr="C:\Users\1\Desktop\优阅180x80.png"/>
          <p:cNvPicPr>
            <a:picLocks noChangeAspect="1" noChangeArrowheads="1"/>
          </p:cNvPicPr>
          <p:nvPr/>
        </p:nvPicPr>
        <p:blipFill>
          <a:blip r:embed="rId4"/>
          <a:srcRect/>
          <a:stretch>
            <a:fillRect/>
          </a:stretch>
        </p:blipFill>
        <p:spPr bwMode="auto">
          <a:xfrm>
            <a:off x="7596188" y="161925"/>
            <a:ext cx="1200150" cy="495300"/>
          </a:xfrm>
          <a:prstGeom prst="rect">
            <a:avLst/>
          </a:prstGeom>
          <a:noFill/>
          <a:ln w="9525">
            <a:noFill/>
            <a:miter lim="800000"/>
            <a:headEnd/>
            <a:tailEnd/>
          </a:ln>
        </p:spPr>
      </p:pic>
      <p:sp>
        <p:nvSpPr>
          <p:cNvPr id="17" name="TextBox 16"/>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cxnSp>
        <p:nvCxnSpPr>
          <p:cNvPr id="19" name="直接连接符 18"/>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22" name="矩形 21"/>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
        <p:nvSpPr>
          <p:cNvPr id="23" name="Oval 20"/>
          <p:cNvSpPr>
            <a:spLocks/>
          </p:cNvSpPr>
          <p:nvPr/>
        </p:nvSpPr>
        <p:spPr bwMode="auto">
          <a:xfrm>
            <a:off x="6010275" y="1647825"/>
            <a:ext cx="144463" cy="146050"/>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5" name="TextBox 4"/>
          <p:cNvSpPr txBox="1"/>
          <p:nvPr/>
        </p:nvSpPr>
        <p:spPr>
          <a:xfrm>
            <a:off x="6227763" y="1417638"/>
            <a:ext cx="2592387" cy="2708275"/>
          </a:xfrm>
          <a:prstGeom prst="rect">
            <a:avLst/>
          </a:prstGeom>
          <a:noFill/>
        </p:spPr>
        <p:txBody>
          <a:bodyPr>
            <a:spAutoFit/>
          </a:bodyPr>
          <a:lstStyle/>
          <a:p>
            <a:pPr indent="288000" fontAlgn="auto">
              <a:spcBef>
                <a:spcPts val="0"/>
              </a:spcBef>
              <a:spcAft>
                <a:spcPts val="600"/>
              </a:spcAft>
              <a:defRPr/>
            </a:pPr>
            <a:r>
              <a:rPr lang="zh-CN" altLang="en-US" sz="1600" b="1" i="1" dirty="0">
                <a:solidFill>
                  <a:schemeClr val="tx1">
                    <a:lumMod val="75000"/>
                    <a:lumOff val="25000"/>
                  </a:schemeClr>
                </a:solidFill>
                <a:latin typeface="+mj-ea"/>
                <a:ea typeface="+mj-ea"/>
              </a:rPr>
              <a:t>优阅在线阅读器</a:t>
            </a:r>
            <a:endParaRPr lang="en-US" altLang="zh-CN" sz="1600" b="1" i="1" dirty="0">
              <a:solidFill>
                <a:schemeClr val="tx1">
                  <a:lumMod val="75000"/>
                  <a:lumOff val="25000"/>
                </a:schemeClr>
              </a:solidFill>
              <a:latin typeface="+mj-ea"/>
              <a:ea typeface="+mj-ea"/>
            </a:endParaRPr>
          </a:p>
          <a:p>
            <a:pPr indent="288000" fontAlgn="auto">
              <a:lnSpc>
                <a:spcPct val="150000"/>
              </a:lnSpc>
              <a:spcBef>
                <a:spcPts val="0"/>
              </a:spcBef>
              <a:spcAft>
                <a:spcPts val="600"/>
              </a:spcAft>
              <a:defRPr/>
            </a:pPr>
            <a:r>
              <a:rPr lang="zh-CN" altLang="en-US" sz="1200" dirty="0">
                <a:solidFill>
                  <a:schemeClr val="tx1">
                    <a:lumMod val="75000"/>
                    <a:lumOff val="25000"/>
                  </a:schemeClr>
                </a:solidFill>
                <a:latin typeface="华文细黑" pitchFamily="2" charset="-122"/>
                <a:ea typeface="华文细黑" pitchFamily="2" charset="-122"/>
              </a:rPr>
              <a:t>优阅在线阅读器是由公司自主开发的专用数字图书阅读系统。</a:t>
            </a:r>
            <a:endParaRPr lang="en-US" altLang="zh-CN" sz="1200" dirty="0">
              <a:solidFill>
                <a:schemeClr val="tx1">
                  <a:lumMod val="75000"/>
                  <a:lumOff val="25000"/>
                </a:schemeClr>
              </a:solidFill>
              <a:latin typeface="华文细黑" pitchFamily="2" charset="-122"/>
              <a:ea typeface="华文细黑" pitchFamily="2" charset="-122"/>
            </a:endParaRPr>
          </a:p>
          <a:p>
            <a:pPr indent="288000" fontAlgn="auto">
              <a:lnSpc>
                <a:spcPct val="150000"/>
              </a:lnSpc>
              <a:spcBef>
                <a:spcPts val="0"/>
              </a:spcBef>
              <a:spcAft>
                <a:spcPts val="600"/>
              </a:spcAft>
              <a:defRPr/>
            </a:pPr>
            <a:r>
              <a:rPr lang="zh-CN" altLang="en-US" sz="1200" dirty="0">
                <a:solidFill>
                  <a:schemeClr val="tx1">
                    <a:lumMod val="75000"/>
                    <a:lumOff val="25000"/>
                  </a:schemeClr>
                </a:solidFill>
                <a:latin typeface="华文细黑" pitchFamily="2" charset="-122"/>
                <a:ea typeface="华文细黑" pitchFamily="2" charset="-122"/>
              </a:rPr>
              <a:t>通过优阅在线阅读器，您可以获得犹如纸书一样的阅读体验，并可轻松实现单双页显示切换、选取文字、在线翻译、添加书签、书内搜索、在线打印电子或纸质文件等功能。</a:t>
            </a:r>
            <a:endParaRPr lang="en-US" altLang="zh-CN" sz="1200" dirty="0">
              <a:solidFill>
                <a:schemeClr val="tx1">
                  <a:lumMod val="75000"/>
                  <a:lumOff val="25000"/>
                </a:schemeClr>
              </a:solidFill>
              <a:latin typeface="华文细黑" pitchFamily="2" charset="-122"/>
              <a:ea typeface="华文细黑" pitchFamily="2" charset="-122"/>
            </a:endParaRPr>
          </a:p>
        </p:txBody>
      </p:sp>
      <p:pic>
        <p:nvPicPr>
          <p:cNvPr id="5123" name="Picture 3"/>
          <p:cNvPicPr>
            <a:picLocks noChangeAspect="1" noChangeArrowheads="1"/>
          </p:cNvPicPr>
          <p:nvPr/>
        </p:nvPicPr>
        <p:blipFill>
          <a:blip r:embed="rId2" cstate="print"/>
          <a:srcRect/>
          <a:stretch>
            <a:fillRect/>
          </a:stretch>
        </p:blipFill>
        <p:spPr bwMode="auto">
          <a:xfrm>
            <a:off x="395536" y="1039159"/>
            <a:ext cx="5327026" cy="3247102"/>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6" name="TextBox 5"/>
          <p:cNvSpPr txBox="1"/>
          <p:nvPr/>
        </p:nvSpPr>
        <p:spPr>
          <a:xfrm>
            <a:off x="250825" y="193675"/>
            <a:ext cx="2520950" cy="400050"/>
          </a:xfrm>
          <a:prstGeom prst="rect">
            <a:avLst/>
          </a:prstGeom>
          <a:noFill/>
        </p:spPr>
        <p:txBody>
          <a:bodyPr>
            <a:spAutoFit/>
          </a:bodyPr>
          <a:lstStyle/>
          <a:p>
            <a:pPr algn="ctr" fontAlgn="auto">
              <a:spcBef>
                <a:spcPts val="0"/>
              </a:spcBef>
              <a:spcAft>
                <a:spcPts val="0"/>
              </a:spcAft>
              <a:defRPr/>
            </a:pPr>
            <a:r>
              <a:rPr lang="zh-CN" altLang="en-US" sz="2000" b="1" dirty="0">
                <a:solidFill>
                  <a:schemeClr val="tx2">
                    <a:lumMod val="60000"/>
                    <a:lumOff val="40000"/>
                  </a:schemeClr>
                </a:solidFill>
                <a:latin typeface="+mj-ea"/>
                <a:ea typeface="+mj-ea"/>
              </a:rPr>
              <a:t>四、使用优阅阅读器</a:t>
            </a:r>
            <a:endParaRPr lang="zh-CN" altLang="en-US" sz="2000" b="1" dirty="0">
              <a:solidFill>
                <a:schemeClr val="tx2">
                  <a:lumMod val="60000"/>
                  <a:lumOff val="40000"/>
                </a:schemeClr>
              </a:solidFill>
              <a:latin typeface="+mj-ea"/>
              <a:ea typeface="+mj-ea"/>
            </a:endParaRPr>
          </a:p>
        </p:txBody>
      </p:sp>
      <p:pic>
        <p:nvPicPr>
          <p:cNvPr id="27653" name="Picture 2" descr="C:\Users\1\Desktop\优阅180x80.png"/>
          <p:cNvPicPr>
            <a:picLocks noChangeAspect="1" noChangeArrowheads="1"/>
          </p:cNvPicPr>
          <p:nvPr/>
        </p:nvPicPr>
        <p:blipFill>
          <a:blip r:embed="rId3"/>
          <a:srcRect/>
          <a:stretch>
            <a:fillRect/>
          </a:stretch>
        </p:blipFill>
        <p:spPr bwMode="auto">
          <a:xfrm>
            <a:off x="7596188" y="161925"/>
            <a:ext cx="1200150" cy="495300"/>
          </a:xfrm>
          <a:prstGeom prst="rect">
            <a:avLst/>
          </a:prstGeom>
          <a:noFill/>
          <a:ln w="9525">
            <a:noFill/>
            <a:miter lim="800000"/>
            <a:headEnd/>
            <a:tailEnd/>
          </a:ln>
        </p:spPr>
      </p:pic>
      <p:cxnSp>
        <p:nvCxnSpPr>
          <p:cNvPr id="9" name="直接连接符 8"/>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11"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13" name="矩形 12"/>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
        <p:nvSpPr>
          <p:cNvPr id="14" name="Oval 20"/>
          <p:cNvSpPr>
            <a:spLocks/>
          </p:cNvSpPr>
          <p:nvPr/>
        </p:nvSpPr>
        <p:spPr bwMode="auto">
          <a:xfrm>
            <a:off x="6372225" y="1560513"/>
            <a:ext cx="146050" cy="144462"/>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588" y="-95250"/>
            <a:ext cx="9145588" cy="5810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endParaRPr>
          </a:p>
        </p:txBody>
      </p:sp>
      <p:sp>
        <p:nvSpPr>
          <p:cNvPr id="5" name="TextBox 4"/>
          <p:cNvSpPr txBox="1"/>
          <p:nvPr/>
        </p:nvSpPr>
        <p:spPr>
          <a:xfrm>
            <a:off x="357188" y="357188"/>
            <a:ext cx="3571875" cy="338137"/>
          </a:xfrm>
          <a:prstGeom prst="rect">
            <a:avLst/>
          </a:prstGeom>
          <a:noFill/>
        </p:spPr>
        <p:txBody>
          <a:bodyPr>
            <a:spAutoFit/>
          </a:bodyPr>
          <a:lstStyle/>
          <a:p>
            <a:pPr indent="288000" fontAlgn="auto">
              <a:spcBef>
                <a:spcPts val="0"/>
              </a:spcBef>
              <a:spcAft>
                <a:spcPts val="600"/>
              </a:spcAft>
              <a:defRPr/>
            </a:pPr>
            <a:r>
              <a:rPr lang="zh-CN" altLang="en-US" sz="1600" dirty="0">
                <a:solidFill>
                  <a:schemeClr val="tx1">
                    <a:lumMod val="75000"/>
                    <a:lumOff val="25000"/>
                  </a:schemeClr>
                </a:solidFill>
                <a:latin typeface="+mj-ea"/>
                <a:ea typeface="+mj-ea"/>
              </a:rPr>
              <a:t>优阅在线阅读器功能图示及详解</a:t>
            </a:r>
            <a:endParaRPr lang="en-US" altLang="zh-CN" sz="1600" dirty="0">
              <a:solidFill>
                <a:schemeClr val="tx1">
                  <a:lumMod val="75000"/>
                  <a:lumOff val="25000"/>
                </a:schemeClr>
              </a:solidFill>
              <a:latin typeface="+mj-ea"/>
              <a:ea typeface="+mj-ea"/>
            </a:endParaRPr>
          </a:p>
        </p:txBody>
      </p:sp>
      <p:pic>
        <p:nvPicPr>
          <p:cNvPr id="3074" name="Picture 2"/>
          <p:cNvPicPr>
            <a:picLocks noChangeAspect="1" noChangeArrowheads="1"/>
          </p:cNvPicPr>
          <p:nvPr/>
        </p:nvPicPr>
        <p:blipFill>
          <a:blip r:embed="rId2" cstate="print"/>
          <a:srcRect/>
          <a:stretch>
            <a:fillRect/>
          </a:stretch>
        </p:blipFill>
        <p:spPr bwMode="auto">
          <a:xfrm>
            <a:off x="428654" y="1071553"/>
            <a:ext cx="8286750" cy="276225"/>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8" name="Picture 5"/>
          <p:cNvPicPr>
            <a:picLocks noChangeArrowheads="1"/>
          </p:cNvPicPr>
          <p:nvPr/>
        </p:nvPicPr>
        <p:blipFill>
          <a:blip r:embed="rId3" cstate="print"/>
          <a:srcRect/>
          <a:stretch>
            <a:fillRect/>
          </a:stretch>
        </p:blipFill>
        <p:spPr bwMode="auto">
          <a:xfrm>
            <a:off x="2143166" y="1714492"/>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rrowheads="1"/>
          </p:cNvPicPr>
          <p:nvPr/>
        </p:nvPicPr>
        <p:blipFill>
          <a:blip r:embed="rId4" cstate="print"/>
          <a:srcRect/>
          <a:stretch>
            <a:fillRect/>
          </a:stretch>
        </p:blipFill>
        <p:spPr bwMode="auto">
          <a:xfrm>
            <a:off x="2643232" y="1643054"/>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rrowheads="1"/>
          </p:cNvPicPr>
          <p:nvPr/>
        </p:nvPicPr>
        <p:blipFill>
          <a:blip r:embed="rId5" cstate="print"/>
          <a:srcRect/>
          <a:stretch>
            <a:fillRect/>
          </a:stretch>
        </p:blipFill>
        <p:spPr bwMode="auto">
          <a:xfrm>
            <a:off x="3500488"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1"/>
          <p:cNvPicPr>
            <a:picLocks noChangeArrowheads="1"/>
          </p:cNvPicPr>
          <p:nvPr/>
        </p:nvPicPr>
        <p:blipFill>
          <a:blip r:embed="rId6" cstate="print"/>
          <a:srcRect/>
          <a:stretch>
            <a:fillRect/>
          </a:stretch>
        </p:blipFill>
        <p:spPr bwMode="auto">
          <a:xfrm>
            <a:off x="4429182"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3"/>
          <p:cNvPicPr>
            <a:picLocks noChangeArrowheads="1"/>
          </p:cNvPicPr>
          <p:nvPr/>
        </p:nvPicPr>
        <p:blipFill>
          <a:blip r:embed="rId7" cstate="print"/>
          <a:srcRect/>
          <a:stretch>
            <a:fillRect/>
          </a:stretch>
        </p:blipFill>
        <p:spPr bwMode="auto">
          <a:xfrm>
            <a:off x="6500884"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4"/>
          <p:cNvPicPr>
            <a:picLocks noChangeArrowheads="1"/>
          </p:cNvPicPr>
          <p:nvPr/>
        </p:nvPicPr>
        <p:blipFill>
          <a:blip r:embed="rId8" cstate="print"/>
          <a:srcRect/>
          <a:stretch>
            <a:fillRect/>
          </a:stretch>
        </p:blipFill>
        <p:spPr bwMode="auto">
          <a:xfrm>
            <a:off x="7501016"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2"/>
          <p:cNvPicPr>
            <a:picLocks noChangeArrowheads="1"/>
          </p:cNvPicPr>
          <p:nvPr/>
        </p:nvPicPr>
        <p:blipFill>
          <a:blip r:embed="rId9" cstate="print"/>
          <a:srcRect/>
          <a:stretch>
            <a:fillRect/>
          </a:stretch>
        </p:blipFill>
        <p:spPr bwMode="auto">
          <a:xfrm>
            <a:off x="4857752" y="1714492"/>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6" name="Straight Arrow Connector 37"/>
          <p:cNvCxnSpPr/>
          <p:nvPr/>
        </p:nvCxnSpPr>
        <p:spPr>
          <a:xfrm rot="5400000">
            <a:off x="2501106" y="1856582"/>
            <a:ext cx="1000125"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50"/>
          <p:cNvCxnSpPr/>
          <p:nvPr/>
        </p:nvCxnSpPr>
        <p:spPr>
          <a:xfrm rot="16200000" flipH="1">
            <a:off x="2728912" y="2486026"/>
            <a:ext cx="225742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52"/>
          <p:cNvCxnSpPr/>
          <p:nvPr/>
        </p:nvCxnSpPr>
        <p:spPr>
          <a:xfrm rot="5400000">
            <a:off x="4321969" y="1821657"/>
            <a:ext cx="928687"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56"/>
          <p:cNvCxnSpPr/>
          <p:nvPr/>
        </p:nvCxnSpPr>
        <p:spPr>
          <a:xfrm rot="16200000" flipH="1">
            <a:off x="4014787" y="2486026"/>
            <a:ext cx="225742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63"/>
          <p:cNvCxnSpPr/>
          <p:nvPr/>
        </p:nvCxnSpPr>
        <p:spPr>
          <a:xfrm rot="16200000" flipH="1">
            <a:off x="6560344" y="1654969"/>
            <a:ext cx="595312"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71"/>
          <p:cNvCxnSpPr/>
          <p:nvPr/>
        </p:nvCxnSpPr>
        <p:spPr>
          <a:xfrm rot="5400000">
            <a:off x="7358062" y="1857376"/>
            <a:ext cx="100012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33"/>
          <p:cNvSpPr txBox="1">
            <a:spLocks noChangeArrowheads="1"/>
          </p:cNvSpPr>
          <p:nvPr/>
        </p:nvSpPr>
        <p:spPr bwMode="auto">
          <a:xfrm>
            <a:off x="571500" y="2286000"/>
            <a:ext cx="1428750" cy="600075"/>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组</a:t>
            </a:r>
            <a:r>
              <a:rPr lang="en-US" altLang="zh-CN" sz="1100" dirty="0">
                <a:solidFill>
                  <a:schemeClr val="tx1">
                    <a:lumMod val="75000"/>
                    <a:lumOff val="25000"/>
                  </a:schemeClr>
                </a:solidFill>
                <a:latin typeface="+mj-ea"/>
                <a:ea typeface="+mj-ea"/>
              </a:rPr>
              <a:t>1.</a:t>
            </a:r>
            <a:r>
              <a:rPr lang="zh-CN" altLang="en-US" sz="1100" dirty="0">
                <a:solidFill>
                  <a:schemeClr val="tx1">
                    <a:lumMod val="75000"/>
                    <a:lumOff val="25000"/>
                  </a:schemeClr>
                </a:solidFill>
                <a:latin typeface="+mj-ea"/>
                <a:ea typeface="+mj-ea"/>
              </a:rPr>
              <a:t>切换单双页阅读；</a:t>
            </a:r>
            <a:endParaRPr lang="en-US" altLang="zh-CN" sz="1100" dirty="0">
              <a:solidFill>
                <a:schemeClr val="tx1">
                  <a:lumMod val="75000"/>
                  <a:lumOff val="25000"/>
                </a:schemeClr>
              </a:solidFill>
              <a:latin typeface="+mj-ea"/>
              <a:ea typeface="+mj-ea"/>
            </a:endParaRPr>
          </a:p>
          <a:p>
            <a:pPr fontAlgn="auto">
              <a:spcBef>
                <a:spcPts val="0"/>
              </a:spcBef>
              <a:spcAft>
                <a:spcPts val="0"/>
              </a:spcAft>
              <a:defRPr/>
            </a:pPr>
            <a:r>
              <a:rPr lang="zh-CN" altLang="en-US" sz="1100" dirty="0">
                <a:solidFill>
                  <a:schemeClr val="tx1">
                    <a:lumMod val="75000"/>
                    <a:lumOff val="25000"/>
                  </a:schemeClr>
                </a:solidFill>
                <a:latin typeface="+mj-ea"/>
                <a:ea typeface="+mj-ea"/>
              </a:rPr>
              <a:t>放大、缩小页面</a:t>
            </a:r>
            <a:endParaRPr lang="en-US" altLang="zh-CN" sz="1100" dirty="0">
              <a:solidFill>
                <a:schemeClr val="tx1">
                  <a:lumMod val="75000"/>
                  <a:lumOff val="25000"/>
                </a:schemeClr>
              </a:solidFill>
              <a:latin typeface="+mj-ea"/>
              <a:ea typeface="+mj-ea"/>
            </a:endParaRPr>
          </a:p>
        </p:txBody>
      </p:sp>
      <p:sp>
        <p:nvSpPr>
          <p:cNvPr id="25" name="TextBox 36"/>
          <p:cNvSpPr txBox="1">
            <a:spLocks noChangeArrowheads="1"/>
          </p:cNvSpPr>
          <p:nvPr/>
        </p:nvSpPr>
        <p:spPr bwMode="auto">
          <a:xfrm>
            <a:off x="2500313" y="3643313"/>
            <a:ext cx="2143125" cy="769937"/>
          </a:xfrm>
          <a:prstGeom prst="rect">
            <a:avLst/>
          </a:prstGeom>
          <a:noFill/>
          <a:ln w="9525">
            <a:noFill/>
            <a:miter lim="800000"/>
            <a:headEnd/>
            <a:tailEnd/>
          </a:ln>
        </p:spPr>
        <p:txBody>
          <a:bodyPr>
            <a:spAutoFit/>
          </a:bodyPr>
          <a:lstStyle/>
          <a:p>
            <a:pPr fontAlgn="auto">
              <a:spcBef>
                <a:spcPts val="0"/>
              </a:spcBef>
              <a:spcAft>
                <a:spcPts val="0"/>
              </a:spcAft>
              <a:defRPr/>
            </a:pPr>
            <a:r>
              <a:rPr lang="en-US" altLang="zh-CN" sz="1100" dirty="0">
                <a:solidFill>
                  <a:schemeClr val="tx1">
                    <a:lumMod val="75000"/>
                    <a:lumOff val="25000"/>
                  </a:schemeClr>
                </a:solidFill>
                <a:latin typeface="+mj-ea"/>
                <a:ea typeface="+mj-ea"/>
              </a:rPr>
              <a:t>4.</a:t>
            </a:r>
            <a:r>
              <a:rPr lang="zh-CN" altLang="en-US" sz="1100" dirty="0">
                <a:solidFill>
                  <a:schemeClr val="tx1">
                    <a:lumMod val="75000"/>
                    <a:lumOff val="25000"/>
                  </a:schemeClr>
                </a:solidFill>
                <a:latin typeface="+mj-ea"/>
                <a:ea typeface="+mj-ea"/>
              </a:rPr>
              <a:t>输入页码并按键盘“</a:t>
            </a:r>
            <a:r>
              <a:rPr lang="en-US" altLang="zh-CN" sz="1100" dirty="0">
                <a:solidFill>
                  <a:schemeClr val="tx1">
                    <a:lumMod val="75000"/>
                    <a:lumOff val="25000"/>
                  </a:schemeClr>
                </a:solidFill>
                <a:latin typeface="+mj-ea"/>
                <a:ea typeface="+mj-ea"/>
              </a:rPr>
              <a:t>Enter</a:t>
            </a:r>
            <a:r>
              <a:rPr lang="zh-CN" altLang="en-US" sz="1100" dirty="0">
                <a:solidFill>
                  <a:schemeClr val="tx1">
                    <a:lumMod val="75000"/>
                    <a:lumOff val="25000"/>
                  </a:schemeClr>
                </a:solidFill>
                <a:latin typeface="+mj-ea"/>
                <a:ea typeface="+mj-ea"/>
              </a:rPr>
              <a:t>”键，进入指定页面；</a:t>
            </a:r>
            <a:endParaRPr lang="en-US" altLang="zh-CN" sz="1100" dirty="0">
              <a:solidFill>
                <a:schemeClr val="tx1">
                  <a:lumMod val="75000"/>
                  <a:lumOff val="25000"/>
                </a:schemeClr>
              </a:solidFill>
              <a:latin typeface="+mj-ea"/>
              <a:ea typeface="+mj-ea"/>
            </a:endParaRPr>
          </a:p>
          <a:p>
            <a:pPr fontAlgn="auto">
              <a:spcBef>
                <a:spcPts val="0"/>
              </a:spcBef>
              <a:spcAft>
                <a:spcPts val="0"/>
              </a:spcAft>
              <a:defRPr/>
            </a:pPr>
            <a:endParaRPr lang="en-US" altLang="zh-CN" sz="1100" dirty="0">
              <a:solidFill>
                <a:schemeClr val="tx1">
                  <a:lumMod val="75000"/>
                  <a:lumOff val="25000"/>
                </a:schemeClr>
              </a:solidFill>
              <a:latin typeface="+mj-ea"/>
              <a:ea typeface="+mj-ea"/>
            </a:endParaRPr>
          </a:p>
          <a:p>
            <a:pPr fontAlgn="auto">
              <a:spcBef>
                <a:spcPts val="0"/>
              </a:spcBef>
              <a:spcAft>
                <a:spcPts val="0"/>
              </a:spcAft>
              <a:defRPr/>
            </a:pPr>
            <a:r>
              <a:rPr lang="zh-CN" altLang="en-US" sz="1100" dirty="0">
                <a:solidFill>
                  <a:schemeClr val="tx1">
                    <a:lumMod val="75000"/>
                    <a:lumOff val="25000"/>
                  </a:schemeClr>
                </a:solidFill>
                <a:latin typeface="+mj-ea"/>
                <a:ea typeface="+mj-ea"/>
              </a:rPr>
              <a:t>点击左右箭头也可执行翻页动作。</a:t>
            </a:r>
            <a:endParaRPr lang="en-US" altLang="zh-CN" sz="1100" dirty="0">
              <a:solidFill>
                <a:schemeClr val="tx1">
                  <a:lumMod val="75000"/>
                  <a:lumOff val="25000"/>
                </a:schemeClr>
              </a:solidFill>
              <a:latin typeface="+mj-ea"/>
              <a:ea typeface="+mj-ea"/>
            </a:endParaRPr>
          </a:p>
        </p:txBody>
      </p:sp>
      <p:sp>
        <p:nvSpPr>
          <p:cNvPr id="26" name="TextBox 42"/>
          <p:cNvSpPr txBox="1">
            <a:spLocks noChangeArrowheads="1"/>
          </p:cNvSpPr>
          <p:nvPr/>
        </p:nvSpPr>
        <p:spPr bwMode="auto">
          <a:xfrm>
            <a:off x="6000750" y="2000250"/>
            <a:ext cx="1668463" cy="430213"/>
          </a:xfrm>
          <a:prstGeom prst="rect">
            <a:avLst/>
          </a:prstGeom>
          <a:noFill/>
          <a:ln w="9525">
            <a:noFill/>
            <a:miter lim="800000"/>
            <a:headEnd/>
            <a:tailEnd/>
          </a:ln>
        </p:spPr>
        <p:txBody>
          <a:bodyPr>
            <a:spAutoFit/>
          </a:bodyPr>
          <a:lstStyle/>
          <a:p>
            <a:pPr fontAlgn="auto">
              <a:spcBef>
                <a:spcPts val="0"/>
              </a:spcBef>
              <a:spcAft>
                <a:spcPts val="0"/>
              </a:spcAft>
              <a:defRPr/>
            </a:pPr>
            <a:r>
              <a:rPr lang="en-US" altLang="zh-CN" sz="1100" dirty="0">
                <a:solidFill>
                  <a:schemeClr val="tx1">
                    <a:lumMod val="75000"/>
                    <a:lumOff val="25000"/>
                  </a:schemeClr>
                </a:solidFill>
                <a:latin typeface="+mj-ea"/>
                <a:ea typeface="+mj-ea"/>
              </a:rPr>
              <a:t>7.</a:t>
            </a:r>
            <a:r>
              <a:rPr lang="zh-CN" altLang="en-US" sz="1100" dirty="0">
                <a:solidFill>
                  <a:schemeClr val="tx1">
                    <a:lumMod val="75000"/>
                    <a:lumOff val="25000"/>
                  </a:schemeClr>
                </a:solidFill>
                <a:latin typeface="+mj-ea"/>
                <a:ea typeface="+mj-ea"/>
              </a:rPr>
              <a:t>该区域显示的是正在阅读的书名</a:t>
            </a:r>
          </a:p>
        </p:txBody>
      </p:sp>
      <p:sp>
        <p:nvSpPr>
          <p:cNvPr id="27" name="TextBox 45"/>
          <p:cNvSpPr txBox="1">
            <a:spLocks noChangeArrowheads="1"/>
          </p:cNvSpPr>
          <p:nvPr/>
        </p:nvSpPr>
        <p:spPr bwMode="auto">
          <a:xfrm>
            <a:off x="7429500" y="2428875"/>
            <a:ext cx="1112838" cy="261938"/>
          </a:xfrm>
          <a:prstGeom prst="rect">
            <a:avLst/>
          </a:prstGeom>
          <a:noFill/>
          <a:ln w="9525">
            <a:noFill/>
            <a:miter lim="800000"/>
            <a:headEnd/>
            <a:tailEnd/>
          </a:ln>
        </p:spPr>
        <p:txBody>
          <a:bodyPr>
            <a:spAutoFit/>
          </a:bodyPr>
          <a:lstStyle/>
          <a:p>
            <a:pPr fontAlgn="auto">
              <a:spcBef>
                <a:spcPts val="0"/>
              </a:spcBef>
              <a:spcAft>
                <a:spcPts val="0"/>
              </a:spcAft>
              <a:defRPr/>
            </a:pPr>
            <a:r>
              <a:rPr lang="en-US" altLang="zh-CN" sz="1100" dirty="0">
                <a:solidFill>
                  <a:schemeClr val="tx1">
                    <a:lumMod val="75000"/>
                    <a:lumOff val="25000"/>
                  </a:schemeClr>
                </a:solidFill>
                <a:latin typeface="+mj-ea"/>
                <a:ea typeface="+mj-ea"/>
              </a:rPr>
              <a:t>8.</a:t>
            </a:r>
            <a:r>
              <a:rPr lang="zh-CN" altLang="en-US" sz="1100" dirty="0">
                <a:solidFill>
                  <a:schemeClr val="tx1">
                    <a:lumMod val="75000"/>
                    <a:lumOff val="25000"/>
                  </a:schemeClr>
                </a:solidFill>
                <a:latin typeface="+mj-ea"/>
                <a:ea typeface="+mj-ea"/>
              </a:rPr>
              <a:t>定位工具栏</a:t>
            </a:r>
            <a:endParaRPr lang="zh-CN" altLang="en-US" sz="1100" dirty="0">
              <a:solidFill>
                <a:schemeClr val="tx1">
                  <a:lumMod val="75000"/>
                  <a:lumOff val="25000"/>
                </a:schemeClr>
              </a:solidFill>
              <a:latin typeface="+mj-ea"/>
              <a:ea typeface="+mj-ea"/>
            </a:endParaRPr>
          </a:p>
        </p:txBody>
      </p:sp>
      <p:pic>
        <p:nvPicPr>
          <p:cNvPr id="30" name="Picture 2"/>
          <p:cNvPicPr>
            <a:picLocks noChangeAspect="1" noChangeArrowheads="1"/>
          </p:cNvPicPr>
          <p:nvPr/>
        </p:nvPicPr>
        <p:blipFill>
          <a:blip r:embed="rId10" cstate="print"/>
          <a:srcRect/>
          <a:stretch>
            <a:fillRect/>
          </a:stretch>
        </p:blipFill>
        <p:spPr bwMode="auto">
          <a:xfrm>
            <a:off x="1500224" y="1643054"/>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右大括号 30"/>
          <p:cNvSpPr/>
          <p:nvPr/>
        </p:nvSpPr>
        <p:spPr>
          <a:xfrm rot="16200000" flipH="1">
            <a:off x="1750220" y="1250156"/>
            <a:ext cx="214312" cy="428625"/>
          </a:xfrm>
          <a:prstGeom prst="rightBrace">
            <a:avLst/>
          </a:prstGeom>
          <a:ln/>
        </p:spPr>
        <p:style>
          <a:lnRef idx="2">
            <a:schemeClr val="accent2"/>
          </a:lnRef>
          <a:fillRef idx="0">
            <a:schemeClr val="accent2"/>
          </a:fillRef>
          <a:effectRef idx="1">
            <a:schemeClr val="accent2"/>
          </a:effectRef>
          <a:fontRef idx="minor">
            <a:schemeClr val="tx1"/>
          </a:fontRef>
        </p:style>
        <p:txBody>
          <a:bodyPr anchor="ctr"/>
          <a:lstStyle/>
          <a:p>
            <a:pPr fontAlgn="auto">
              <a:spcBef>
                <a:spcPts val="0"/>
              </a:spcBef>
              <a:spcAft>
                <a:spcPts val="0"/>
              </a:spcAft>
              <a:defRPr/>
            </a:pPr>
            <a:endParaRPr lang="zh-CN" altLang="en-US"/>
          </a:p>
        </p:txBody>
      </p:sp>
      <p:sp>
        <p:nvSpPr>
          <p:cNvPr id="32" name="TextBox 34"/>
          <p:cNvSpPr txBox="1">
            <a:spLocks noChangeArrowheads="1"/>
          </p:cNvSpPr>
          <p:nvPr/>
        </p:nvSpPr>
        <p:spPr bwMode="auto">
          <a:xfrm>
            <a:off x="4143375" y="2286000"/>
            <a:ext cx="928688" cy="261938"/>
          </a:xfrm>
          <a:prstGeom prst="rect">
            <a:avLst/>
          </a:prstGeom>
          <a:noFill/>
          <a:ln w="9525">
            <a:noFill/>
            <a:miter lim="800000"/>
            <a:headEnd/>
            <a:tailEnd/>
          </a:ln>
        </p:spPr>
        <p:txBody>
          <a:bodyPr>
            <a:spAutoFit/>
          </a:bodyPr>
          <a:lstStyle/>
          <a:p>
            <a:pPr fontAlgn="auto">
              <a:spcBef>
                <a:spcPts val="0"/>
              </a:spcBef>
              <a:spcAft>
                <a:spcPts val="0"/>
              </a:spcAft>
              <a:defRPr/>
            </a:pPr>
            <a:r>
              <a:rPr lang="en-US" altLang="zh-CN" sz="1100" dirty="0">
                <a:solidFill>
                  <a:schemeClr val="tx1">
                    <a:lumMod val="75000"/>
                    <a:lumOff val="25000"/>
                  </a:schemeClr>
                </a:solidFill>
                <a:latin typeface="+mj-ea"/>
                <a:ea typeface="+mj-ea"/>
              </a:rPr>
              <a:t>5.</a:t>
            </a:r>
            <a:r>
              <a:rPr lang="zh-CN" altLang="en-US" sz="1100" dirty="0">
                <a:solidFill>
                  <a:schemeClr val="tx1">
                    <a:lumMod val="75000"/>
                    <a:lumOff val="25000"/>
                  </a:schemeClr>
                </a:solidFill>
                <a:latin typeface="+mj-ea"/>
                <a:ea typeface="+mj-ea"/>
              </a:rPr>
              <a:t>截图功能</a:t>
            </a:r>
            <a:endParaRPr lang="en-US" altLang="zh-CN" sz="1100" dirty="0">
              <a:solidFill>
                <a:schemeClr val="tx1">
                  <a:lumMod val="75000"/>
                  <a:lumOff val="25000"/>
                </a:schemeClr>
              </a:solidFill>
              <a:latin typeface="+mj-ea"/>
              <a:ea typeface="+mj-ea"/>
            </a:endParaRPr>
          </a:p>
        </p:txBody>
      </p:sp>
      <p:sp>
        <p:nvSpPr>
          <p:cNvPr id="33" name="TextBox 34"/>
          <p:cNvSpPr txBox="1">
            <a:spLocks noChangeArrowheads="1"/>
          </p:cNvSpPr>
          <p:nvPr/>
        </p:nvSpPr>
        <p:spPr bwMode="auto">
          <a:xfrm>
            <a:off x="4786313" y="3643313"/>
            <a:ext cx="1655762" cy="430212"/>
          </a:xfrm>
          <a:prstGeom prst="rect">
            <a:avLst/>
          </a:prstGeom>
          <a:noFill/>
          <a:ln w="9525">
            <a:noFill/>
            <a:miter lim="800000"/>
            <a:headEnd/>
            <a:tailEnd/>
          </a:ln>
        </p:spPr>
        <p:txBody>
          <a:bodyPr>
            <a:spAutoFit/>
          </a:bodyPr>
          <a:lstStyle/>
          <a:p>
            <a:pPr fontAlgn="auto">
              <a:spcBef>
                <a:spcPts val="0"/>
              </a:spcBef>
              <a:spcAft>
                <a:spcPts val="0"/>
              </a:spcAft>
              <a:defRPr/>
            </a:pPr>
            <a:r>
              <a:rPr lang="en-US" altLang="zh-CN" sz="1100" dirty="0">
                <a:solidFill>
                  <a:schemeClr val="tx1">
                    <a:lumMod val="75000"/>
                    <a:lumOff val="25000"/>
                  </a:schemeClr>
                </a:solidFill>
                <a:latin typeface="+mj-ea"/>
                <a:ea typeface="+mj-ea"/>
              </a:rPr>
              <a:t>6.</a:t>
            </a:r>
            <a:r>
              <a:rPr lang="zh-CN" altLang="en-US" sz="1100" dirty="0">
                <a:solidFill>
                  <a:schemeClr val="tx1">
                    <a:lumMod val="75000"/>
                    <a:lumOff val="25000"/>
                  </a:schemeClr>
                </a:solidFill>
                <a:latin typeface="+mj-ea"/>
                <a:ea typeface="+mj-ea"/>
              </a:rPr>
              <a:t>设置自动翻页阅读模式</a:t>
            </a:r>
          </a:p>
        </p:txBody>
      </p:sp>
      <p:cxnSp>
        <p:nvCxnSpPr>
          <p:cNvPr id="36" name="Straight Arrow Connector 50"/>
          <p:cNvCxnSpPr/>
          <p:nvPr/>
        </p:nvCxnSpPr>
        <p:spPr>
          <a:xfrm rot="16200000" flipH="1">
            <a:off x="1500187" y="1928813"/>
            <a:ext cx="71437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50"/>
          <p:cNvCxnSpPr/>
          <p:nvPr/>
        </p:nvCxnSpPr>
        <p:spPr>
          <a:xfrm rot="5400000">
            <a:off x="1786732" y="2213769"/>
            <a:ext cx="1428750" cy="15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右大括号 41"/>
          <p:cNvSpPr/>
          <p:nvPr/>
        </p:nvSpPr>
        <p:spPr>
          <a:xfrm rot="16200000" flipH="1">
            <a:off x="2393157" y="1250156"/>
            <a:ext cx="214312" cy="428625"/>
          </a:xfrm>
          <a:prstGeom prst="rightBrace">
            <a:avLst/>
          </a:prstGeom>
          <a:ln/>
        </p:spPr>
        <p:style>
          <a:lnRef idx="2">
            <a:schemeClr val="accent2"/>
          </a:lnRef>
          <a:fillRef idx="0">
            <a:schemeClr val="accent2"/>
          </a:fillRef>
          <a:effectRef idx="1">
            <a:schemeClr val="accent2"/>
          </a:effectRef>
          <a:fontRef idx="minor">
            <a:schemeClr val="tx1"/>
          </a:fontRef>
        </p:style>
        <p:txBody>
          <a:bodyPr anchor="ctr"/>
          <a:lstStyle/>
          <a:p>
            <a:pPr fontAlgn="auto">
              <a:spcBef>
                <a:spcPts val="0"/>
              </a:spcBef>
              <a:spcAft>
                <a:spcPts val="0"/>
              </a:spcAft>
              <a:defRPr/>
            </a:pPr>
            <a:endParaRPr lang="zh-CN" altLang="en-US"/>
          </a:p>
        </p:txBody>
      </p:sp>
      <p:sp>
        <p:nvSpPr>
          <p:cNvPr id="44" name="TextBox 33"/>
          <p:cNvSpPr txBox="1">
            <a:spLocks noChangeArrowheads="1"/>
          </p:cNvSpPr>
          <p:nvPr/>
        </p:nvSpPr>
        <p:spPr bwMode="auto">
          <a:xfrm>
            <a:off x="1500188" y="2928938"/>
            <a:ext cx="1428750" cy="600075"/>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1100" dirty="0">
                <a:solidFill>
                  <a:schemeClr val="tx1">
                    <a:lumMod val="75000"/>
                    <a:lumOff val="25000"/>
                  </a:schemeClr>
                </a:solidFill>
                <a:latin typeface="+mj-ea"/>
                <a:ea typeface="+mj-ea"/>
              </a:rPr>
              <a:t>组</a:t>
            </a:r>
            <a:r>
              <a:rPr lang="en-US" altLang="zh-CN" sz="1100" dirty="0">
                <a:solidFill>
                  <a:schemeClr val="tx1">
                    <a:lumMod val="75000"/>
                    <a:lumOff val="25000"/>
                  </a:schemeClr>
                </a:solidFill>
                <a:latin typeface="+mj-ea"/>
                <a:ea typeface="+mj-ea"/>
              </a:rPr>
              <a:t>2.</a:t>
            </a:r>
            <a:r>
              <a:rPr lang="zh-CN" altLang="en-US" sz="1100" dirty="0">
                <a:solidFill>
                  <a:schemeClr val="tx1">
                    <a:lumMod val="75000"/>
                    <a:lumOff val="25000"/>
                  </a:schemeClr>
                </a:solidFill>
                <a:latin typeface="+mj-ea"/>
                <a:ea typeface="+mj-ea"/>
              </a:rPr>
              <a:t>创建读书笔记；全文检索并高亮显示</a:t>
            </a:r>
            <a:endParaRPr lang="en-US" altLang="zh-CN" sz="1100" dirty="0">
              <a:solidFill>
                <a:schemeClr val="tx1">
                  <a:lumMod val="75000"/>
                  <a:lumOff val="25000"/>
                </a:schemeClr>
              </a:solidFill>
              <a:latin typeface="+mj-ea"/>
              <a:ea typeface="+mj-ea"/>
            </a:endParaRPr>
          </a:p>
        </p:txBody>
      </p:sp>
      <p:sp>
        <p:nvSpPr>
          <p:cNvPr id="46" name="TextBox 33"/>
          <p:cNvSpPr txBox="1">
            <a:spLocks noChangeArrowheads="1"/>
          </p:cNvSpPr>
          <p:nvPr/>
        </p:nvSpPr>
        <p:spPr bwMode="auto">
          <a:xfrm>
            <a:off x="2500313" y="2357438"/>
            <a:ext cx="1285875" cy="430212"/>
          </a:xfrm>
          <a:prstGeom prst="rect">
            <a:avLst/>
          </a:prstGeom>
          <a:noFill/>
          <a:ln w="9525">
            <a:noFill/>
            <a:miter lim="800000"/>
            <a:headEnd/>
            <a:tailEnd/>
          </a:ln>
        </p:spPr>
        <p:txBody>
          <a:bodyPr>
            <a:spAutoFit/>
          </a:bodyPr>
          <a:lstStyle/>
          <a:p>
            <a:pPr fontAlgn="auto">
              <a:spcBef>
                <a:spcPts val="0"/>
              </a:spcBef>
              <a:spcAft>
                <a:spcPts val="0"/>
              </a:spcAft>
              <a:defRPr/>
            </a:pPr>
            <a:r>
              <a:rPr lang="en-US" altLang="zh-CN" sz="1100" dirty="0">
                <a:solidFill>
                  <a:schemeClr val="tx1">
                    <a:lumMod val="75000"/>
                    <a:lumOff val="25000"/>
                  </a:schemeClr>
                </a:solidFill>
                <a:latin typeface="+mj-ea"/>
                <a:ea typeface="+mj-ea"/>
              </a:rPr>
              <a:t>3.</a:t>
            </a:r>
            <a:r>
              <a:rPr lang="zh-CN" altLang="en-US" sz="1100" dirty="0">
                <a:solidFill>
                  <a:schemeClr val="tx1">
                    <a:lumMod val="75000"/>
                    <a:lumOff val="25000"/>
                  </a:schemeClr>
                </a:solidFill>
                <a:latin typeface="+mj-ea"/>
                <a:ea typeface="+mj-ea"/>
              </a:rPr>
              <a:t>在线翻译、复制</a:t>
            </a:r>
            <a:endParaRPr lang="en-US" altLang="zh-CN" sz="1100" dirty="0">
              <a:solidFill>
                <a:schemeClr val="tx1">
                  <a:lumMod val="75000"/>
                  <a:lumOff val="25000"/>
                </a:schemeClr>
              </a:solidFill>
              <a:latin typeface="+mj-ea"/>
              <a:ea typeface="+mj-ea"/>
            </a:endParaRPr>
          </a:p>
        </p:txBody>
      </p:sp>
      <p:pic>
        <p:nvPicPr>
          <p:cNvPr id="28702" name="Picture 2" descr="C:\Users\1\Desktop\优阅180x80.png"/>
          <p:cNvPicPr>
            <a:picLocks noChangeAspect="1" noChangeArrowheads="1"/>
          </p:cNvPicPr>
          <p:nvPr/>
        </p:nvPicPr>
        <p:blipFill>
          <a:blip r:embed="rId11"/>
          <a:srcRect/>
          <a:stretch>
            <a:fillRect/>
          </a:stretch>
        </p:blipFill>
        <p:spPr bwMode="auto">
          <a:xfrm>
            <a:off x="7596188" y="161925"/>
            <a:ext cx="1200150" cy="495300"/>
          </a:xfrm>
          <a:prstGeom prst="rect">
            <a:avLst/>
          </a:prstGeom>
          <a:noFill/>
          <a:ln w="9525">
            <a:noFill/>
            <a:miter lim="800000"/>
            <a:headEnd/>
            <a:tailEnd/>
          </a:ln>
        </p:spPr>
      </p:pic>
      <p:cxnSp>
        <p:nvCxnSpPr>
          <p:cNvPr id="37" name="直接连接符 36"/>
          <p:cNvCxnSpPr/>
          <p:nvPr/>
        </p:nvCxnSpPr>
        <p:spPr>
          <a:xfrm>
            <a:off x="1263650" y="5343525"/>
            <a:ext cx="6184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69950" y="4865688"/>
            <a:ext cx="1727200" cy="584200"/>
          </a:xfrm>
          <a:prstGeom prst="rect">
            <a:avLst/>
          </a:prstGeom>
          <a:noFill/>
          <a:ln>
            <a:noFill/>
          </a:ln>
        </p:spPr>
        <p:txBody>
          <a:bodyPr>
            <a:spAutoFit/>
          </a:bodyPr>
          <a:lstStyle/>
          <a:p>
            <a:pPr fontAlgn="auto">
              <a:spcBef>
                <a:spcPts val="0"/>
              </a:spcBef>
              <a:spcAft>
                <a:spcPts val="0"/>
              </a:spcAft>
              <a:defRPr/>
            </a:pPr>
            <a:r>
              <a:rPr lang="en-US" altLang="zh-CN" sz="3200" dirty="0">
                <a:solidFill>
                  <a:schemeClr val="bg1">
                    <a:lumMod val="65000"/>
                  </a:schemeClr>
                </a:solidFill>
                <a:latin typeface="Arial Unicode MS" pitchFamily="34" charset="-122"/>
                <a:ea typeface="Arial Unicode MS" pitchFamily="34" charset="-122"/>
                <a:cs typeface="Arial Unicode MS" pitchFamily="34" charset="-122"/>
              </a:rPr>
              <a:t>Y</a:t>
            </a:r>
            <a:r>
              <a:rPr lang="en-US" altLang="zh-CN" dirty="0">
                <a:solidFill>
                  <a:schemeClr val="bg1">
                    <a:lumMod val="65000"/>
                  </a:schemeClr>
                </a:solidFill>
                <a:latin typeface="Arial Unicode MS" pitchFamily="34" charset="-122"/>
                <a:ea typeface="Arial Unicode MS" pitchFamily="34" charset="-122"/>
                <a:cs typeface="Arial Unicode MS" pitchFamily="34" charset="-122"/>
              </a:rPr>
              <a:t>OUYUE</a:t>
            </a:r>
            <a:endParaRPr lang="zh-CN" altLang="en-US" dirty="0">
              <a:solidFill>
                <a:schemeClr val="bg1">
                  <a:lumMod val="65000"/>
                </a:schemeClr>
              </a:solidFill>
              <a:latin typeface="Arial Unicode MS" pitchFamily="34" charset="-122"/>
              <a:ea typeface="Arial Unicode MS" pitchFamily="34" charset="-122"/>
              <a:cs typeface="Arial Unicode MS" pitchFamily="34" charset="-122"/>
            </a:endParaRPr>
          </a:p>
        </p:txBody>
      </p:sp>
      <p:sp>
        <p:nvSpPr>
          <p:cNvPr id="40" name="Oval 20"/>
          <p:cNvSpPr>
            <a:spLocks/>
          </p:cNvSpPr>
          <p:nvPr/>
        </p:nvSpPr>
        <p:spPr bwMode="auto">
          <a:xfrm>
            <a:off x="7448550" y="5197475"/>
            <a:ext cx="292100" cy="290513"/>
          </a:xfrm>
          <a:prstGeom prst="ellipse">
            <a:avLst/>
          </a:prstGeom>
          <a:solidFill>
            <a:schemeClr val="tx2">
              <a:lumMod val="60000"/>
              <a:lumOff val="40000"/>
            </a:schemeClr>
          </a:solidFill>
          <a:ln w="25400" cap="flat">
            <a:solidFill>
              <a:schemeClr val="tx1">
                <a:alpha val="0"/>
              </a:schemeClr>
            </a:solidFill>
            <a:prstDash val="solid"/>
            <a:miter lim="800000"/>
            <a:headEnd type="none" w="med" len="med"/>
            <a:tailEnd type="none" w="med" len="med"/>
          </a:ln>
        </p:spPr>
        <p:txBody>
          <a:bodyPr lIns="0" tIns="0" rIns="0" bIns="0"/>
          <a:lstStyle/>
          <a:p>
            <a:pPr fontAlgn="auto">
              <a:spcBef>
                <a:spcPts val="0"/>
              </a:spcBef>
              <a:spcAft>
                <a:spcPts val="0"/>
              </a:spcAft>
              <a:defRPr/>
            </a:pPr>
            <a:endParaRPr lang="es-ES">
              <a:solidFill>
                <a:schemeClr val="accent1"/>
              </a:solidFill>
              <a:latin typeface="+mn-lt"/>
              <a:ea typeface="+mn-ea"/>
            </a:endParaRPr>
          </a:p>
        </p:txBody>
      </p:sp>
      <p:sp>
        <p:nvSpPr>
          <p:cNvPr id="43" name="矩形 42"/>
          <p:cNvSpPr/>
          <p:nvPr/>
        </p:nvSpPr>
        <p:spPr>
          <a:xfrm>
            <a:off x="1187450" y="5343525"/>
            <a:ext cx="6261100" cy="44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50000"/>
                  <a:lumOff val="50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7DgwCvZ0GZ0WV8D4OuC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3717</TotalTime>
  <Words>1323</Words>
  <Application>Microsoft Office PowerPoint</Application>
  <PresentationFormat>全屏显示(16:10)</PresentationFormat>
  <Paragraphs>88</Paragraphs>
  <Slides>17</Slides>
  <Notes>1</Notes>
  <HiddenSlides>0</HiddenSlides>
  <MMClips>0</MMClips>
  <ScaleCrop>false</ScaleCrop>
  <HeadingPairs>
    <vt:vector size="6" baseType="variant">
      <vt:variant>
        <vt:lpstr>已用的字体</vt:lpstr>
      </vt:variant>
      <vt:variant>
        <vt:i4>9</vt:i4>
      </vt:variant>
      <vt:variant>
        <vt:lpstr>演示文稿设计模板</vt:lpstr>
      </vt:variant>
      <vt:variant>
        <vt:i4>5</vt:i4>
      </vt:variant>
      <vt:variant>
        <vt:lpstr>幻灯片标题</vt:lpstr>
      </vt:variant>
      <vt:variant>
        <vt:i4>17</vt:i4>
      </vt:variant>
    </vt:vector>
  </HeadingPairs>
  <TitlesOfParts>
    <vt:vector size="31" baseType="lpstr">
      <vt:lpstr>Calibri</vt:lpstr>
      <vt:lpstr>宋体</vt:lpstr>
      <vt:lpstr>Arial</vt:lpstr>
      <vt:lpstr>Century Gothic</vt:lpstr>
      <vt:lpstr>Times New Roman</vt:lpstr>
      <vt:lpstr>华文细黑</vt:lpstr>
      <vt:lpstr>Arial Unicode MS</vt:lpstr>
      <vt:lpstr>Cambria Math</vt:lpstr>
      <vt:lpstr>华文隶书</vt:lpstr>
      <vt:lpstr>Office 主题</vt:lpstr>
      <vt:lpstr>Office 主题</vt:lpstr>
      <vt:lpstr>Office 主题</vt:lpstr>
      <vt:lpstr>Office 主题</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Company>DynoMedia China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优阅数字图书馆</dc:title>
  <dc:creator>DNM</dc:creator>
  <cp:lastModifiedBy>Windows User</cp:lastModifiedBy>
  <cp:revision>467</cp:revision>
  <dcterms:created xsi:type="dcterms:W3CDTF">2011-11-25T03:32:28Z</dcterms:created>
  <dcterms:modified xsi:type="dcterms:W3CDTF">2016-12-15T02:57:56Z</dcterms:modified>
</cp:coreProperties>
</file>